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DEE96A-9395-6218-0370-7AC5B42EB5BD}" name="Bernadette Pegtel" initials="BP" userId="S::pegteb@unicef.nl::fd364299-81af-471a-8bef-208d88d234bc" providerId="AD"/>
  <p188:author id="{6815AB85-2C6D-27D2-BDEE-4C7352418C61}" name="Michiel Oosterveld" initials="MO" userId="S::oostem@unicef.nl::18329de4-e721-4301-86ef-c15095bb1f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FE6"/>
    <a:srgbClr val="F26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8571D-B267-4646-8A36-62D1579A611A}" v="370" dt="2023-12-18T10:12:38.576"/>
    <p1510:client id="{1469F918-CE41-496F-94FC-6A579B35F431}" v="93" dt="2023-11-07T12:49:22.299"/>
    <p1510:client id="{47F95570-B58C-1B90-09C4-AC0FD14B40FB}" v="4" dt="2023-12-19T10:43:11.020"/>
    <p1510:client id="{E7CC7C18-F94B-6B32-4C8C-A3D0BA1A9307}" v="2" dt="2023-12-18T09:27:40.940"/>
    <p1510:client id="{ED7868B7-D834-762C-3174-D0B4D0BC0270}" v="6" dt="2023-11-07T12:50:27.421"/>
    <p1510:client id="{F6A02B91-544C-EDC5-A509-6C0F2BB72EEE}" v="388" dt="2023-11-27T11:31:06.198"/>
    <p1510:client id="{F87D3677-CAD2-8F5C-9BE8-B90081837BF0}" v="16" dt="2023-12-07T13:22:29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bvZ7bxKH4c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99C3FF7-8ED3-CE8A-2772-9BBD991D107D}"/>
              </a:ext>
            </a:extLst>
          </p:cNvPr>
          <p:cNvSpPr/>
          <p:nvPr/>
        </p:nvSpPr>
        <p:spPr>
          <a:xfrm>
            <a:off x="80493" y="3607921"/>
            <a:ext cx="9616225" cy="2253802"/>
          </a:xfrm>
          <a:prstGeom prst="rect">
            <a:avLst/>
          </a:prstGeom>
          <a:solidFill>
            <a:srgbClr val="019F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5380" y="3842178"/>
            <a:ext cx="9144000" cy="1786586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de-DE" sz="4000" b="1">
                <a:solidFill>
                  <a:schemeClr val="tx1"/>
                </a:solidFill>
                <a:latin typeface="Univers"/>
                <a:ea typeface="Calibri Light"/>
                <a:cs typeface="Calibri Light"/>
              </a:rPr>
              <a:t>Als </a:t>
            </a:r>
            <a:r>
              <a:rPr lang="de-DE" sz="4000" b="1">
                <a:solidFill>
                  <a:schemeClr val="bg1"/>
                </a:solidFill>
                <a:latin typeface="Univers"/>
                <a:ea typeface="Calibri Light"/>
                <a:cs typeface="Calibri Light"/>
              </a:rPr>
              <a:t>Business </a:t>
            </a:r>
            <a:r>
              <a:rPr lang="de-DE" sz="4000" b="1" err="1">
                <a:solidFill>
                  <a:schemeClr val="bg1"/>
                </a:solidFill>
                <a:latin typeface="Univers"/>
                <a:ea typeface="Calibri Light"/>
                <a:cs typeface="Calibri Light"/>
              </a:rPr>
              <a:t>Buddie</a:t>
            </a:r>
            <a:r>
              <a:rPr lang="de-DE" sz="4000" b="1">
                <a:solidFill>
                  <a:schemeClr val="tx1"/>
                </a:solidFill>
                <a:latin typeface="Univers"/>
                <a:ea typeface="Calibri Light"/>
                <a:cs typeface="Calibri Light"/>
              </a:rPr>
              <a:t> van UNICEF</a:t>
            </a:r>
            <a:br>
              <a:rPr lang="de-DE" sz="4000" b="1">
                <a:latin typeface="Univers"/>
                <a:ea typeface="Calibri Light"/>
                <a:cs typeface="Calibri Light"/>
              </a:rPr>
            </a:br>
            <a:r>
              <a:rPr lang="de-DE" sz="4000" b="1" err="1">
                <a:solidFill>
                  <a:schemeClr val="tx1"/>
                </a:solidFill>
                <a:latin typeface="Univers"/>
                <a:ea typeface="Calibri Light"/>
                <a:cs typeface="Calibri Light"/>
              </a:rPr>
              <a:t>steunen</a:t>
            </a:r>
            <a:r>
              <a:rPr lang="de-DE" sz="4000" b="1">
                <a:solidFill>
                  <a:schemeClr val="tx1"/>
                </a:solidFill>
                <a:latin typeface="Univers"/>
                <a:ea typeface="Calibri Light"/>
                <a:cs typeface="Calibri Light"/>
              </a:rPr>
              <a:t> </a:t>
            </a:r>
            <a:r>
              <a:rPr lang="de-DE" sz="4000" b="1" err="1">
                <a:solidFill>
                  <a:schemeClr val="tx1"/>
                </a:solidFill>
                <a:latin typeface="Univers"/>
                <a:ea typeface="Calibri Light"/>
                <a:cs typeface="Calibri Light"/>
              </a:rPr>
              <a:t>wij</a:t>
            </a:r>
            <a:r>
              <a:rPr lang="de-DE" sz="4000" b="1">
                <a:solidFill>
                  <a:schemeClr val="tx1"/>
                </a:solidFill>
                <a:latin typeface="Univers"/>
                <a:ea typeface="Calibri Light"/>
                <a:cs typeface="Calibri Light"/>
              </a:rPr>
              <a:t> </a:t>
            </a:r>
            <a:r>
              <a:rPr lang="de-DE" sz="4000" b="1" err="1">
                <a:solidFill>
                  <a:schemeClr val="bg1"/>
                </a:solidFill>
                <a:latin typeface="Univers"/>
                <a:ea typeface="Calibri Light"/>
                <a:cs typeface="Calibri Light"/>
              </a:rPr>
              <a:t>Klimaatslimme</a:t>
            </a:r>
            <a:r>
              <a:rPr lang="de-DE" sz="4000" b="1">
                <a:solidFill>
                  <a:schemeClr val="bg1"/>
                </a:solidFill>
                <a:latin typeface="Univers"/>
                <a:ea typeface="Calibri Light"/>
                <a:cs typeface="Calibri Light"/>
              </a:rPr>
              <a:t> </a:t>
            </a:r>
            <a:r>
              <a:rPr lang="de-DE" sz="4000" b="1" err="1">
                <a:solidFill>
                  <a:schemeClr val="bg1"/>
                </a:solidFill>
                <a:latin typeface="Univers"/>
                <a:ea typeface="Calibri Light"/>
                <a:cs typeface="Calibri Light"/>
              </a:rPr>
              <a:t>dorpen</a:t>
            </a:r>
            <a:r>
              <a:rPr lang="de-DE" sz="4000" b="1">
                <a:solidFill>
                  <a:schemeClr val="tx1"/>
                </a:solidFill>
                <a:latin typeface="Univers"/>
                <a:ea typeface="Calibri Light"/>
                <a:cs typeface="Calibri Light"/>
              </a:rPr>
              <a:t> in Madagaskar</a:t>
            </a:r>
            <a:endParaRPr lang="de-DE" sz="4000" b="1">
              <a:solidFill>
                <a:schemeClr val="tx1"/>
              </a:solidFill>
              <a:latin typeface="Univers"/>
            </a:endParaRPr>
          </a:p>
        </p:txBody>
      </p:sp>
      <p:pic>
        <p:nvPicPr>
          <p:cNvPr id="7" name="Afbeelding 6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3F8FF0F2-AD1E-9FFE-3CCE-3CB5820E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980" y="5271952"/>
            <a:ext cx="1589066" cy="15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7C282-FE3D-344F-674C-14519062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" y="392667"/>
            <a:ext cx="10515600" cy="1325563"/>
          </a:xfrm>
          <a:solidFill>
            <a:srgbClr val="019FE6"/>
          </a:solidFill>
        </p:spPr>
        <p:txBody>
          <a:bodyPr/>
          <a:lstStyle/>
          <a:p>
            <a:r>
              <a:rPr lang="nl-NL" b="1">
                <a:solidFill>
                  <a:schemeClr val="bg1"/>
                </a:solidFill>
                <a:latin typeface="Univers"/>
                <a:cs typeface="Calibri Light"/>
              </a:rPr>
              <a:t>Een groene en kansrijke toekomst</a:t>
            </a:r>
            <a:endParaRPr lang="nl-NL" b="1">
              <a:solidFill>
                <a:schemeClr val="bg1"/>
              </a:solidFill>
              <a:latin typeface="Univer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F029E6-C748-11DA-C7B2-E93147EC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344" y="4212613"/>
            <a:ext cx="7559408" cy="2276495"/>
          </a:xfrm>
          <a:solidFill>
            <a:srgbClr val="019FE6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>
                <a:solidFill>
                  <a:schemeClr val="bg1"/>
                </a:solidFill>
                <a:latin typeface="Univers"/>
                <a:cs typeface="Arial"/>
              </a:rPr>
              <a:t>Samen werken we aan:</a:t>
            </a:r>
            <a:endParaRPr lang="nl-NL">
              <a:solidFill>
                <a:schemeClr val="bg1"/>
              </a:solidFill>
              <a:latin typeface="Univers"/>
            </a:endParaRPr>
          </a:p>
          <a:p>
            <a:pPr marL="514350" indent="-514350">
              <a:buAutoNum type="arabicPeriod"/>
            </a:pPr>
            <a:r>
              <a:rPr lang="nl-NL" sz="2400">
                <a:solidFill>
                  <a:schemeClr val="bg1"/>
                </a:solidFill>
                <a:latin typeface="Univers"/>
                <a:cs typeface="Arial"/>
              </a:rPr>
              <a:t>Schoon water en </a:t>
            </a:r>
            <a:r>
              <a:rPr lang="nl-NL" sz="2400" err="1">
                <a:solidFill>
                  <a:schemeClr val="bg1"/>
                </a:solidFill>
                <a:latin typeface="Univers"/>
                <a:cs typeface="Arial"/>
              </a:rPr>
              <a:t>eco</a:t>
            </a:r>
            <a:r>
              <a:rPr lang="nl-NL" sz="2400">
                <a:solidFill>
                  <a:schemeClr val="bg1"/>
                </a:solidFill>
                <a:latin typeface="Univers"/>
                <a:cs typeface="Arial"/>
              </a:rPr>
              <a:t>-toiletten voor 20 dorpen</a:t>
            </a:r>
            <a:endParaRPr lang="en-US" sz="2400">
              <a:solidFill>
                <a:schemeClr val="bg1"/>
              </a:solidFill>
              <a:latin typeface="Univers"/>
              <a:cs typeface="Arial"/>
            </a:endParaRPr>
          </a:p>
          <a:p>
            <a:pPr marL="514350" indent="-514350">
              <a:buAutoNum type="arabicPeriod"/>
            </a:pPr>
            <a:r>
              <a:rPr lang="nl-NL" sz="2400">
                <a:solidFill>
                  <a:schemeClr val="bg1"/>
                </a:solidFill>
                <a:latin typeface="Univers"/>
                <a:cs typeface="Arial"/>
              </a:rPr>
              <a:t>Duurzame voorzieningen voor (</a:t>
            </a:r>
            <a:r>
              <a:rPr lang="nl-NL" sz="2400" err="1">
                <a:solidFill>
                  <a:schemeClr val="bg1"/>
                </a:solidFill>
                <a:latin typeface="Univers"/>
                <a:cs typeface="Arial"/>
              </a:rPr>
              <a:t>zonne</a:t>
            </a:r>
            <a:r>
              <a:rPr lang="nl-NL" sz="2400">
                <a:solidFill>
                  <a:schemeClr val="bg1"/>
                </a:solidFill>
                <a:latin typeface="Univers"/>
                <a:cs typeface="Arial"/>
              </a:rPr>
              <a:t>)energie</a:t>
            </a:r>
            <a:endParaRPr lang="en-US" sz="2400">
              <a:solidFill>
                <a:schemeClr val="bg1"/>
              </a:solidFill>
              <a:latin typeface="Univers"/>
              <a:cs typeface="Arial"/>
            </a:endParaRPr>
          </a:p>
          <a:p>
            <a:pPr marL="514350" indent="-514350">
              <a:buAutoNum type="arabicPeriod"/>
            </a:pPr>
            <a:r>
              <a:rPr lang="en-US" sz="2400">
                <a:solidFill>
                  <a:schemeClr val="bg1"/>
                </a:solidFill>
                <a:latin typeface="Univers"/>
                <a:cs typeface="Arial"/>
              </a:rPr>
              <a:t>Kennis over </a:t>
            </a:r>
            <a:r>
              <a:rPr lang="en-US" sz="2400" err="1">
                <a:solidFill>
                  <a:schemeClr val="bg1"/>
                </a:solidFill>
                <a:latin typeface="Univers"/>
                <a:cs typeface="Arial"/>
              </a:rPr>
              <a:t>klimaatveranderingen</a:t>
            </a:r>
            <a:r>
              <a:rPr lang="en-US" sz="2400">
                <a:solidFill>
                  <a:schemeClr val="bg1"/>
                </a:solidFill>
                <a:latin typeface="Univers"/>
                <a:cs typeface="Arial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Univers"/>
                <a:cs typeface="Arial"/>
              </a:rPr>
              <a:t>vergroten</a:t>
            </a:r>
            <a:endParaRPr lang="nl-NL" sz="2400">
              <a:solidFill>
                <a:schemeClr val="bg1"/>
              </a:solidFill>
              <a:latin typeface="Univers"/>
              <a:cs typeface="Arial"/>
            </a:endParaRPr>
          </a:p>
          <a:p>
            <a:endParaRPr lang="nl-NL">
              <a:latin typeface="Univers"/>
              <a:cs typeface="Calibri"/>
            </a:endParaRPr>
          </a:p>
        </p:txBody>
      </p:sp>
      <p:pic>
        <p:nvPicPr>
          <p:cNvPr id="5" name="Afbeelding 4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EBD009D5-0A48-EE56-2573-09E97D699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36" y="5309582"/>
            <a:ext cx="1589066" cy="15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4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Lettertype, schermopname, groen&#10;&#10;Automatisch gegenereerde beschrijving">
            <a:extLst>
              <a:ext uri="{FF2B5EF4-FFF2-40B4-BE49-F238E27FC236}">
                <a16:creationId xmlns:a16="http://schemas.microsoft.com/office/drawing/2014/main" id="{773F4B5C-2276-4601-07CF-E36DB5208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65377" y="5415937"/>
            <a:ext cx="1260436" cy="1250790"/>
          </a:xfrm>
        </p:spPr>
      </p:pic>
      <p:pic>
        <p:nvPicPr>
          <p:cNvPr id="5" name="Afbeelding 4" descr="Afbeelding met tekst, logo, Lettertype, schermopname&#10;&#10;Automatisch gegenereerde beschrijving">
            <a:extLst>
              <a:ext uri="{FF2B5EF4-FFF2-40B4-BE49-F238E27FC236}">
                <a16:creationId xmlns:a16="http://schemas.microsoft.com/office/drawing/2014/main" id="{36BC2650-62BA-866D-34EE-FE6857B4B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112" y="5417555"/>
            <a:ext cx="1260435" cy="1260435"/>
          </a:xfrm>
          <a:prstGeom prst="rect">
            <a:avLst/>
          </a:prstGeom>
        </p:spPr>
      </p:pic>
      <p:pic>
        <p:nvPicPr>
          <p:cNvPr id="6" name="Afbeelding 5" descr="Afbeelding met tekst, Lettertype, poster, logo&#10;&#10;Automatisch gegenereerde beschrijving">
            <a:extLst>
              <a:ext uri="{FF2B5EF4-FFF2-40B4-BE49-F238E27FC236}">
                <a16:creationId xmlns:a16="http://schemas.microsoft.com/office/drawing/2014/main" id="{C11700A1-1038-3A8F-1FFB-ED4DCDBB9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137" y="5417555"/>
            <a:ext cx="1260435" cy="1260435"/>
          </a:xfrm>
          <a:prstGeom prst="rect">
            <a:avLst/>
          </a:prstGeom>
        </p:spPr>
      </p:pic>
      <p:pic>
        <p:nvPicPr>
          <p:cNvPr id="7" name="Afbeelding 6" descr="Afbeelding met tekst, zoogdier, Graphics, logo&#10;&#10;Automatisch gegenereerde beschrijving">
            <a:extLst>
              <a:ext uri="{FF2B5EF4-FFF2-40B4-BE49-F238E27FC236}">
                <a16:creationId xmlns:a16="http://schemas.microsoft.com/office/drawing/2014/main" id="{89CB99ED-1EB0-7D6C-FFA7-057BE178C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5454" y="5417555"/>
            <a:ext cx="1260436" cy="1260436"/>
          </a:xfrm>
          <a:prstGeom prst="rect">
            <a:avLst/>
          </a:prstGeom>
        </p:spPr>
      </p:pic>
      <p:pic>
        <p:nvPicPr>
          <p:cNvPr id="9" name="Afbeelding 8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47F45B28-AB57-1AE9-FA93-F950715995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58" t="35404" r="4669" b="37267"/>
          <a:stretch/>
        </p:blipFill>
        <p:spPr>
          <a:xfrm>
            <a:off x="6296414" y="4414266"/>
            <a:ext cx="5861895" cy="1107139"/>
          </a:xfrm>
          <a:prstGeom prst="rect">
            <a:avLst/>
          </a:prstGeom>
        </p:spPr>
      </p:pic>
      <p:pic>
        <p:nvPicPr>
          <p:cNvPr id="12" name="Afbeelding 11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6001711E-13D2-8E4F-5E90-12C42C6D9E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130" y="5271952"/>
            <a:ext cx="1589066" cy="158906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F2706965-DBE4-8A39-4990-CA9BFDFB79BA}"/>
              </a:ext>
            </a:extLst>
          </p:cNvPr>
          <p:cNvSpPr txBox="1"/>
          <p:nvPr/>
        </p:nvSpPr>
        <p:spPr>
          <a:xfrm>
            <a:off x="150376" y="211702"/>
            <a:ext cx="4392592" cy="2862322"/>
          </a:xfrm>
          <a:prstGeom prst="rect">
            <a:avLst/>
          </a:prstGeom>
          <a:solidFill>
            <a:srgbClr val="019FE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FFFFFF"/>
                </a:solidFill>
                <a:latin typeface="Univers"/>
              </a:rPr>
              <a:t>Klimaatslimme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dorpen</a:t>
            </a:r>
            <a:r>
              <a:rPr lang="en-US">
                <a:solidFill>
                  <a:srgbClr val="FFFFFF"/>
                </a:solidFill>
                <a:latin typeface="Univers"/>
              </a:rPr>
              <a:t> is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een</a:t>
            </a:r>
            <a:r>
              <a:rPr lang="en-US">
                <a:solidFill>
                  <a:srgbClr val="FFFFFF"/>
                </a:solidFill>
                <a:latin typeface="Univers"/>
              </a:rPr>
              <a:t> van de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programma's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waar</a:t>
            </a:r>
            <a:r>
              <a:rPr lang="en-US">
                <a:solidFill>
                  <a:srgbClr val="FFFFFF"/>
                </a:solidFill>
                <a:latin typeface="Univers"/>
              </a:rPr>
              <a:t> je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als</a:t>
            </a:r>
            <a:r>
              <a:rPr lang="en-US">
                <a:solidFill>
                  <a:srgbClr val="FFFFFF"/>
                </a:solidFill>
                <a:latin typeface="Univers"/>
              </a:rPr>
              <a:t> Business Buddie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aan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kunt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bijdragen</a:t>
            </a:r>
            <a:r>
              <a:rPr lang="en-US">
                <a:solidFill>
                  <a:srgbClr val="FFFFFF"/>
                </a:solidFill>
                <a:latin typeface="Univers"/>
              </a:rPr>
              <a:t>. Met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onze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steun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worden</a:t>
            </a:r>
            <a:r>
              <a:rPr lang="en-US">
                <a:solidFill>
                  <a:srgbClr val="FFFFFF"/>
                </a:solidFill>
                <a:latin typeface="Univers"/>
              </a:rPr>
              <a:t> 20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dorpen</a:t>
            </a:r>
            <a:r>
              <a:rPr lang="en-US">
                <a:solidFill>
                  <a:srgbClr val="FFFFFF"/>
                </a:solidFill>
                <a:latin typeface="Univers"/>
              </a:rPr>
              <a:t> in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Madagaskar</a:t>
            </a:r>
            <a:r>
              <a:rPr lang="en-US">
                <a:solidFill>
                  <a:srgbClr val="FFFFFF"/>
                </a:solidFill>
                <a:latin typeface="Univers"/>
              </a:rPr>
              <a:t> die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kwetsbaar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zijn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voor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klimaatverandering</a:t>
            </a:r>
            <a:r>
              <a:rPr lang="en-US">
                <a:solidFill>
                  <a:srgbClr val="FFFFFF"/>
                </a:solidFill>
                <a:latin typeface="Univers"/>
              </a:rPr>
              <a:t>,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klimaatslim</a:t>
            </a:r>
            <a:r>
              <a:rPr lang="en-US">
                <a:solidFill>
                  <a:srgbClr val="FFFFFF"/>
                </a:solidFill>
                <a:latin typeface="Univers"/>
              </a:rPr>
              <a:t>. UNICEF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geeft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deze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dorpen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onder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meer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toegang</a:t>
            </a:r>
            <a:r>
              <a:rPr lang="en-US">
                <a:solidFill>
                  <a:srgbClr val="FFFFFF"/>
                </a:solidFill>
                <a:latin typeface="Univers"/>
              </a:rPr>
              <a:t> tot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watersystemen</a:t>
            </a:r>
            <a:r>
              <a:rPr lang="en-US">
                <a:solidFill>
                  <a:srgbClr val="FFFFFF"/>
                </a:solidFill>
                <a:latin typeface="Univers"/>
              </a:rPr>
              <a:t> op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zonne-energie</a:t>
            </a:r>
            <a:r>
              <a:rPr lang="en-US">
                <a:solidFill>
                  <a:srgbClr val="FFFFFF"/>
                </a:solidFill>
                <a:latin typeface="Univers"/>
              </a:rPr>
              <a:t>,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ecologische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toiletten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en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duurzame</a:t>
            </a:r>
            <a:r>
              <a:rPr lang="en-US">
                <a:solidFill>
                  <a:srgbClr val="FFFFFF"/>
                </a:solidFill>
                <a:latin typeface="Univers"/>
              </a:rPr>
              <a:t> </a:t>
            </a:r>
            <a:r>
              <a:rPr lang="en-US" err="1">
                <a:solidFill>
                  <a:srgbClr val="FFFFFF"/>
                </a:solidFill>
                <a:latin typeface="Univers"/>
              </a:rPr>
              <a:t>elektriciteit</a:t>
            </a:r>
            <a:r>
              <a:rPr lang="en-US">
                <a:solidFill>
                  <a:srgbClr val="FFFFFF"/>
                </a:solidFill>
                <a:latin typeface="Univers"/>
              </a:rPr>
              <a:t>. 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Onlinemedia 1" title="Klimaatslimme Dorpen in Madagaskar. Verbind je bedrijf met dit succesvolle project.">
            <a:hlinkClick r:id="" action="ppaction://media"/>
            <a:extLst>
              <a:ext uri="{FF2B5EF4-FFF2-40B4-BE49-F238E27FC236}">
                <a16:creationId xmlns:a16="http://schemas.microsoft.com/office/drawing/2014/main" id="{80D1322F-AA12-99D7-3B3D-9706B056B7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6199129" y="535280"/>
            <a:ext cx="5712590" cy="32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111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Breedbeeld</PresentationFormat>
  <Paragraphs>7</Paragraphs>
  <Slides>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Univers</vt:lpstr>
      <vt:lpstr>Kantoorthema</vt:lpstr>
      <vt:lpstr>Als Business Buddie van UNICEF steunen wij Klimaatslimme dorpen in Madagaskar</vt:lpstr>
      <vt:lpstr>Een groene en kansrijke toekomst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Bernadette Pegtel</cp:lastModifiedBy>
  <cp:revision>5</cp:revision>
  <dcterms:created xsi:type="dcterms:W3CDTF">2023-11-07T12:40:02Z</dcterms:created>
  <dcterms:modified xsi:type="dcterms:W3CDTF">2024-05-03T13:41:19Z</dcterms:modified>
</cp:coreProperties>
</file>