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34" r:id="rId4"/>
  </p:sldMasterIdLst>
  <p:notesMasterIdLst>
    <p:notesMasterId r:id="rId27"/>
  </p:notesMasterIdLst>
  <p:handoutMasterIdLst>
    <p:handoutMasterId r:id="rId28"/>
  </p:handoutMasterIdLst>
  <p:sldIdLst>
    <p:sldId id="355" r:id="rId5"/>
    <p:sldId id="358" r:id="rId6"/>
    <p:sldId id="342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81" r:id="rId19"/>
    <p:sldId id="371" r:id="rId20"/>
    <p:sldId id="372" r:id="rId21"/>
    <p:sldId id="373" r:id="rId22"/>
    <p:sldId id="374" r:id="rId23"/>
    <p:sldId id="377" r:id="rId24"/>
    <p:sldId id="376" r:id="rId25"/>
    <p:sldId id="379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3429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685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0287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371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17145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0574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24003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27432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DC9C21-BCD4-E9D9-8F64-A3ADA54310F9}" name="Lotte Dambrink-Raisifar" initials="LDR" userId="S::dambrl@unicef.nl::d882c900-4bac-4b8e-ab33-625597025fdf" providerId="AD"/>
  <p188:author id="{7A8FE4A2-1D6E-37E5-5BE7-BB6700AE3B3C}" name="Sietske Arkenau" initials="SA" userId="S::sietske.arkenau@unicef.nl::12700533-87f0-4744-83b4-d9f432f5de35" providerId="AD"/>
  <p188:author id="{50E28AA7-A5D5-8EF0-B094-67A307C3C1AC}" name="Frederike de Lorijn" initials="Fd" userId="S::fdelorijn@unicef.nl::7180e1bf-6df4-4139-8c29-f36842d3d5ac" providerId="AD"/>
  <p188:author id="{CE9529AA-4DAE-9593-8304-876BD9BA7C6E}" name="Aniek Weerdenburg" initials="AW" userId="S::weerda@unicef.nl::2c034be2-c240-4fd2-81df-02bd0214a8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D00"/>
    <a:srgbClr val="FBB600"/>
    <a:srgbClr val="00AEEF"/>
    <a:srgbClr val="005146"/>
    <a:srgbClr val="304697"/>
    <a:srgbClr val="80BD41"/>
    <a:srgbClr val="F26A21"/>
    <a:srgbClr val="02833D"/>
    <a:srgbClr val="6A1E74"/>
    <a:srgbClr val="FFC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C44F3-7C57-B60D-8B19-87D20BB82719}" v="510" dt="2026-03-02T13:16:59.791"/>
    <p1510:client id="{9D467B6B-77D8-4FC5-B824-C8BA41A0B257}" v="1" dt="2026-03-02T14:23:10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94AE8E-DC9B-FDB0-85B5-9ECF715885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E92443-BB89-C40F-42E6-B00387498E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618D6-F8C1-B74A-8849-FC451708F72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72257E-ACA6-30E4-CB38-B873941E22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19B472-3022-916A-3A46-1FAAFF5802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521CE-5CB9-6D42-AC4E-90ADC175F0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475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622-FAD9-4AC7-AAAB-2CEFEF171AB1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D122-F43F-4487-8168-C919A92A41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8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44F59-1CF8-5A44-BF2E-ACE142687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2559BF5-D154-1F1A-D035-30B03438E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4F2A2AB-A9CF-FD6E-C8CB-CEB965EBC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>
                <a:latin typeface="Arial"/>
                <a:cs typeface="Arial"/>
              </a:rPr>
              <a:t>Deze dia kan je uiteraard verwijderen nadat je je presentatie hebt afgemaakt.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19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CB254-CA67-D9E6-28B5-AF4E38C2D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DA8BEFD-F7B7-8C8D-6799-C4CA760CC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2752438-01A1-DB00-EE25-72F24A0DC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Deze dia kan je uiteraard verwijderen nadat je je presentatie hebt afgemaakt.</a:t>
            </a:r>
            <a:endParaRPr lang="en-US"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47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CC23E-B7D5-070D-5DDD-B8D727594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96C95CF-864C-DB28-2616-F5BACB711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2595D54-8961-AA5C-5E0F-76CE789A0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Deze dia kan je uiteraard verwijderen nadat je je presentatie hebt afgemaakt.</a:t>
            </a:r>
            <a:endParaRPr lang="en-US"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37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8DE73-D602-7248-1E6C-C71D8C554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AD140E3-8971-A2F2-64A7-2936BC1EB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81AE88C-733C-E0A0-4EBC-AE202382A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Deze dia kan je uiteraard verwijderen nadat je je presentatie hebt afgemaakt.</a:t>
            </a:r>
            <a:endParaRPr lang="en-US"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09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51084-DAE1-CF6C-4FC7-4119B603D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8914A55-C2FD-B058-F168-3D6E34A5E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67EDF46-A45A-ABA0-8059-6AEBC5A25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l-NL"/>
              <a:t>Deze dia kan je uiteraard verwijderen nadat je je presentatie hebt afgemaakt.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00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943E7-61CD-9105-DBFD-D1B0B1178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92F793E-89DA-3D77-B3F6-6AC9837AB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3FB9C60-3912-7109-1926-A45637FBC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>
                <a:solidFill>
                  <a:srgbClr val="000000"/>
                </a:solidFill>
                <a:latin typeface="Arial"/>
                <a:cs typeface="Arial"/>
              </a:rPr>
              <a:t>Deze dia kan je uiteraard verwijderen nadat je je presentatie hebt afgemaakt.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73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35061-AA3D-4A70-D8AC-A97A0B1BB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8E3198E-BA60-2DA9-85A8-E7295623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C30B6B4-21A5-372F-007E-F3D6602DF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l-NL"/>
              <a:t>Deze dia kan je uiteraard verwijderen nadat je je presentatie hebt afgemaakt.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25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2D4E531D-DB5E-5D4B-2025-2F5E642332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47" y="18948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103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CAF48AA-2769-27DC-ABDA-C1816796E9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966" y="823501"/>
            <a:ext cx="2521904" cy="43199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6A18AC-0B12-674C-9DEC-E12D9896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9054"/>
          <a:stretch/>
        </p:blipFill>
        <p:spPr>
          <a:xfrm>
            <a:off x="-108814" y="825501"/>
            <a:ext cx="2689200" cy="43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55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D62905D-ABA5-B437-0643-EC532B571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761" y="875310"/>
            <a:ext cx="2512477" cy="42651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6558EA9-FEAE-7C96-5440-A0F60A3876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2600" y="885671"/>
            <a:ext cx="2160000" cy="4252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2CC81C-8BF7-51B8-8A8A-2AD1595C0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" b="8471"/>
          <a:stretch/>
        </p:blipFill>
        <p:spPr>
          <a:xfrm>
            <a:off x="5427279" y="436157"/>
            <a:ext cx="2503170" cy="47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144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 witte achtergro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533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4795E8-B495-2540-04D6-0C33EAC02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915" y="1543556"/>
            <a:ext cx="2937600" cy="35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425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7490E8-5B3B-24DE-A993-52305E587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4800" y="1546501"/>
            <a:ext cx="3769200" cy="36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2113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wit met fo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4084EF-F081-1ACF-B19E-3A475C7049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9737" y="1061913"/>
            <a:ext cx="3599999" cy="40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6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wit met f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B80A987-5FCD-1632-37B2-F803F64148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526"/>
            <a:ext cx="3207600" cy="43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5489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Jeugd wit met f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F855B8-5B30-D4CA-A433-2223F3F9B4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879500"/>
            <a:ext cx="4320000" cy="3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8372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Jeugd wit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097365-BAE1-B3F6-8ED0-F5C144C72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444"/>
            <a:ext cx="3484800" cy="35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3299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532F1F1-7D15-7647-8963-C7FB4546C8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260" y="1390057"/>
            <a:ext cx="5911671" cy="37534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E67799-D50E-2EA9-38EA-D6F8D14D9696}"/>
              </a:ext>
            </a:extLst>
          </p:cNvPr>
          <p:cNvSpPr txBox="1">
            <a:spLocks/>
          </p:cNvSpPr>
          <p:nvPr userDrawn="1"/>
        </p:nvSpPr>
        <p:spPr>
          <a:xfrm rot="-60000">
            <a:off x="2320965" y="306603"/>
            <a:ext cx="4502070" cy="1008214"/>
          </a:xfrm>
          <a:prstGeom prst="rect">
            <a:avLst/>
          </a:prstGeom>
          <a:solidFill>
            <a:srgbClr val="FBB600"/>
          </a:solidFill>
        </p:spPr>
        <p:txBody>
          <a:bodyPr wrap="none" lIns="180000" tIns="144000" rIns="180000" bIns="0" anchor="ctr" anchorCtr="0">
            <a:no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 i="0" u="none" strike="noStrike" cap="all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66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BEDANKT!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94AF879A-3C65-D9E3-C367-5A6016DBEC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47" y="18948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779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950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Ei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8AC8FDA-2A1C-B3A2-50CC-052EF324945D}"/>
              </a:ext>
            </a:extLst>
          </p:cNvPr>
          <p:cNvSpPr txBox="1">
            <a:spLocks/>
          </p:cNvSpPr>
          <p:nvPr userDrawn="1"/>
        </p:nvSpPr>
        <p:spPr>
          <a:xfrm rot="-60000">
            <a:off x="2320965" y="306603"/>
            <a:ext cx="4502070" cy="1008214"/>
          </a:xfrm>
          <a:prstGeom prst="rect">
            <a:avLst/>
          </a:prstGeom>
          <a:solidFill>
            <a:srgbClr val="EF7D00"/>
          </a:solidFill>
        </p:spPr>
        <p:txBody>
          <a:bodyPr wrap="none" lIns="180000" tIns="144000" rIns="180000" bIns="0" anchor="ctr" anchorCtr="0">
            <a:no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 i="0" u="none" strike="noStrike" cap="all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66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BEDANKT!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97DFB9A9-B04F-F733-1848-DF45F9BEA0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47" y="189484"/>
            <a:ext cx="1440000" cy="144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7D3858-4366-D0FE-2BC6-95AB52F127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814839"/>
            <a:ext cx="6096000" cy="439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830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BDC3087-7DCC-35CE-5BA1-C0239E3C8F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00" y="1544364"/>
            <a:ext cx="3834000" cy="35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290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42E35B5-8473-A8D4-5C0F-376A8716BA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650" y="1173444"/>
            <a:ext cx="4314698" cy="39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3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8D6011-041B-89C2-17CA-C16C3D6269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7892" y="1346200"/>
            <a:ext cx="4646108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5517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wit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940C20-7223-18B0-12FB-86295354A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4000" y="15435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5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DC8177-EA33-DDAD-AF65-4C8B9A59ED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272"/>
            <a:ext cx="2919600" cy="43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538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13562F-AC61-6577-E513-4F760B44B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 b="6245"/>
          <a:stretch/>
        </p:blipFill>
        <p:spPr>
          <a:xfrm>
            <a:off x="5790750" y="637162"/>
            <a:ext cx="3429000" cy="45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28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942F52-2C58-2D4B-FF23-E773D75857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100" y="828258"/>
            <a:ext cx="3448386" cy="43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319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99" r:id="rId2"/>
    <p:sldLayoutId id="2147483801" r:id="rId3"/>
    <p:sldLayoutId id="2147483814" r:id="rId4"/>
    <p:sldLayoutId id="2147483815" r:id="rId5"/>
    <p:sldLayoutId id="2147483809" r:id="rId6"/>
    <p:sldLayoutId id="2147483805" r:id="rId7"/>
    <p:sldLayoutId id="2147483804" r:id="rId8"/>
    <p:sldLayoutId id="2147483803" r:id="rId9"/>
    <p:sldLayoutId id="2147483754" r:id="rId10"/>
    <p:sldLayoutId id="2147483807" r:id="rId11"/>
    <p:sldLayoutId id="2147483813" r:id="rId12"/>
    <p:sldLayoutId id="2147483816" r:id="rId13"/>
    <p:sldLayoutId id="2147483817" r:id="rId14"/>
    <p:sldLayoutId id="2147483808" r:id="rId15"/>
    <p:sldLayoutId id="2147483806" r:id="rId16"/>
    <p:sldLayoutId id="2147483819" r:id="rId17"/>
    <p:sldLayoutId id="2147483818" r:id="rId18"/>
    <p:sldLayoutId id="2147483802" r:id="rId19"/>
    <p:sldLayoutId id="2147483810" r:id="rId20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1" i="0" u="none" strike="noStrike" cap="all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8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6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rgbClr val="00AEEF"/>
        </a:buClr>
        <a:buSzTx/>
        <a:buFont typeface="Systeemlettertype regulier"/>
        <a:buChar char="-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54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54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914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343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772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201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i8aBWJWd8Y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otjerecht@unicef.n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O49TqKG76o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GyVghIIbNw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 met kleding, Menselijk gezicht, persoon, glimlach&#10;&#10;Automatisch gegenereerde beschrijving">
            <a:extLst>
              <a:ext uri="{FF2B5EF4-FFF2-40B4-BE49-F238E27FC236}">
                <a16:creationId xmlns:a16="http://schemas.microsoft.com/office/drawing/2014/main" id="{EA4E2C6D-D18D-D5FE-F714-442ED9981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8" y="0"/>
            <a:ext cx="82851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2">
            <a:extLst>
              <a:ext uri="{FF2B5EF4-FFF2-40B4-BE49-F238E27FC236}">
                <a16:creationId xmlns:a16="http://schemas.microsoft.com/office/drawing/2014/main" id="{DB4EC439-5A91-F615-A14C-6ACAEC594D87}"/>
              </a:ext>
            </a:extLst>
          </p:cNvPr>
          <p:cNvSpPr/>
          <p:nvPr/>
        </p:nvSpPr>
        <p:spPr>
          <a:xfrm rot="21350850">
            <a:off x="2156284" y="3358406"/>
            <a:ext cx="4829648" cy="923328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54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  <a:endParaRPr kumimoji="0" lang="nl-NL" sz="5400" b="1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6" name="Rechthoek 3">
            <a:extLst>
              <a:ext uri="{FF2B5EF4-FFF2-40B4-BE49-F238E27FC236}">
                <a16:creationId xmlns:a16="http://schemas.microsoft.com/office/drawing/2014/main" id="{960B8132-3D55-6AE4-765B-9C83DE2B5175}"/>
              </a:ext>
            </a:extLst>
          </p:cNvPr>
          <p:cNvSpPr/>
          <p:nvPr/>
        </p:nvSpPr>
        <p:spPr>
          <a:xfrm>
            <a:off x="2562087" y="4237145"/>
            <a:ext cx="3695238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RECHTENRAAD KICK-START</a:t>
            </a:r>
          </a:p>
        </p:txBody>
      </p:sp>
    </p:spTree>
    <p:extLst>
      <p:ext uri="{BB962C8B-B14F-4D97-AF65-F5344CB8AC3E}">
        <p14:creationId xmlns:p14="http://schemas.microsoft.com/office/powerpoint/2010/main" val="221466929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82F59-EEB0-245D-7D68-3ED58FD92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186848F3-F3EF-7138-D5A6-58D33EF6A0A8}"/>
              </a:ext>
            </a:extLst>
          </p:cNvPr>
          <p:cNvSpPr/>
          <p:nvPr/>
        </p:nvSpPr>
        <p:spPr>
          <a:xfrm rot="874176">
            <a:off x="6783008" y="-583560"/>
            <a:ext cx="2726845" cy="83099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561C7F1-99AC-B164-6FA3-629DF377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61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CE2C995B-98AC-210C-28FD-8E92D70B96E2}"/>
              </a:ext>
            </a:extLst>
          </p:cNvPr>
          <p:cNvSpPr/>
          <p:nvPr/>
        </p:nvSpPr>
        <p:spPr>
          <a:xfrm>
            <a:off x="862333" y="3482260"/>
            <a:ext cx="2051442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nl-NL" sz="14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ONDERZOEKT</a:t>
            </a:r>
            <a:r>
              <a:rPr lang="nl-NL" sz="1400" b="1" noProof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DE </a:t>
            </a:r>
            <a:r>
              <a:rPr lang="nl-NL" sz="1400" b="1" noProof="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MENING VAN </a:t>
            </a:r>
            <a:r>
              <a:rPr lang="nl-NL" sz="14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LEERLINGEN</a:t>
            </a:r>
            <a:endParaRPr lang="nl-NL" sz="1400" b="1" noProof="0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8BBC1F4A-1EEF-9751-642B-1DB76172D214}"/>
              </a:ext>
            </a:extLst>
          </p:cNvPr>
          <p:cNvSpPr/>
          <p:nvPr/>
        </p:nvSpPr>
        <p:spPr>
          <a:xfrm>
            <a:off x="3113835" y="3478771"/>
            <a:ext cx="2904205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nl-NL" sz="14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BEDENKT</a:t>
            </a:r>
            <a:r>
              <a:rPr lang="nl-NL" sz="1400" b="1" noProof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nl-NL" sz="1400" b="1" noProof="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MANIEREN OM DE RECHTEN VAN LEERLINGEN OP SCHOOL TE VERBETEREN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2A493F1-06EA-357A-5A94-00A38FA6F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955"/>
            <a:ext cx="9144000" cy="4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21389138-434E-1708-F355-B540A0591796}"/>
              </a:ext>
            </a:extLst>
          </p:cNvPr>
          <p:cNvSpPr/>
          <p:nvPr/>
        </p:nvSpPr>
        <p:spPr>
          <a:xfrm rot="882179">
            <a:off x="6540272" y="193911"/>
            <a:ext cx="2744736" cy="83099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Deelname aan de </a:t>
            </a: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600" b="1"/>
              <a:t>Rechtenraad</a:t>
            </a:r>
            <a:r>
              <a:rPr kumimoji="0" lang="nl-NL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staat goed </a:t>
            </a:r>
            <a:endParaRPr lang="nl-NL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op je </a:t>
            </a:r>
            <a:r>
              <a:rPr kumimoji="0" lang="nl-NL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CV!</a:t>
            </a:r>
            <a:endParaRPr lang="nl-NL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373F11F-214D-153B-2A49-229FDE2AC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11472" b="38094"/>
          <a:stretch>
            <a:fillRect/>
          </a:stretch>
        </p:blipFill>
        <p:spPr bwMode="auto">
          <a:xfrm flipH="1">
            <a:off x="1104285" y="1540728"/>
            <a:ext cx="156753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D04265A0-C7F3-C56F-9D57-C10BAFC75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9" r="23172" b="43053"/>
          <a:stretch>
            <a:fillRect/>
          </a:stretch>
        </p:blipFill>
        <p:spPr bwMode="auto">
          <a:xfrm>
            <a:off x="3782169" y="1591185"/>
            <a:ext cx="1567539" cy="149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26D44A9-9A90-2C42-F502-53B8A376E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5" r="12305" b="38256"/>
          <a:stretch>
            <a:fillRect/>
          </a:stretch>
        </p:blipFill>
        <p:spPr bwMode="auto">
          <a:xfrm>
            <a:off x="6460053" y="1589411"/>
            <a:ext cx="1567539" cy="15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3">
            <a:extLst>
              <a:ext uri="{FF2B5EF4-FFF2-40B4-BE49-F238E27FC236}">
                <a16:creationId xmlns:a16="http://schemas.microsoft.com/office/drawing/2014/main" id="{08E2DFF5-BBAB-E5B0-F074-6451C492F0E9}"/>
              </a:ext>
            </a:extLst>
          </p:cNvPr>
          <p:cNvSpPr/>
          <p:nvPr/>
        </p:nvSpPr>
        <p:spPr>
          <a:xfrm>
            <a:off x="6218100" y="3482260"/>
            <a:ext cx="2051442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nl-NL" sz="14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DEELT</a:t>
            </a:r>
            <a:r>
              <a:rPr lang="nl-NL" sz="1400" b="1" noProof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IDEEËN </a:t>
            </a:r>
            <a:r>
              <a:rPr lang="nl-NL" sz="14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VOOR </a:t>
            </a:r>
            <a:r>
              <a:rPr lang="nl-NL" sz="14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OPLOSSINGEN </a:t>
            </a:r>
            <a:r>
              <a:rPr lang="nl-NL" sz="1400" b="1" noProof="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MET DE SCHOOLLEIDING</a:t>
            </a:r>
          </a:p>
        </p:txBody>
      </p:sp>
      <p:sp>
        <p:nvSpPr>
          <p:cNvPr id="2" name="Rechthoek 2">
            <a:extLst>
              <a:ext uri="{FF2B5EF4-FFF2-40B4-BE49-F238E27FC236}">
                <a16:creationId xmlns:a16="http://schemas.microsoft.com/office/drawing/2014/main" id="{B38D1A5A-2CFA-5CC0-C220-4B1319F654D5}"/>
              </a:ext>
            </a:extLst>
          </p:cNvPr>
          <p:cNvSpPr/>
          <p:nvPr/>
        </p:nvSpPr>
        <p:spPr>
          <a:xfrm rot="21350850">
            <a:off x="394500" y="288845"/>
            <a:ext cx="4685727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nl-NL" sz="40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DE RECHTENRAAD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14B0BAA9-5B73-5FAE-9172-460601B25999}"/>
              </a:ext>
            </a:extLst>
          </p:cNvPr>
          <p:cNvSpPr/>
          <p:nvPr/>
        </p:nvSpPr>
        <p:spPr>
          <a:xfrm>
            <a:off x="539883" y="1049079"/>
            <a:ext cx="1749359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UITGELEGD</a:t>
            </a:r>
            <a:endParaRPr lang="nl-NL" sz="2000" b="1" noProof="0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684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66AFC-383E-26BA-DDB6-F5AD92290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4FA7BBD-8575-D508-65EB-BC017F015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61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323DC57D-4F5B-ACD6-84BA-5851832C20E4}"/>
              </a:ext>
            </a:extLst>
          </p:cNvPr>
          <p:cNvSpPr/>
          <p:nvPr/>
        </p:nvSpPr>
        <p:spPr>
          <a:xfrm>
            <a:off x="74233" y="3247112"/>
            <a:ext cx="2013482" cy="73866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4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ZORG DAT IEDEREEN IN DE RECHTENRAAD EVEN BELANGRIJK IS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41F63EF0-ADAF-966F-8C84-B9297887099B}"/>
              </a:ext>
            </a:extLst>
          </p:cNvPr>
          <p:cNvSpPr/>
          <p:nvPr/>
        </p:nvSpPr>
        <p:spPr>
          <a:xfrm>
            <a:off x="2703735" y="3247112"/>
            <a:ext cx="1343865" cy="52321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4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ORGANISEER TOT JE RECHT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101DB76-CBC3-16A3-E022-5471BA63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955"/>
            <a:ext cx="9144000" cy="4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3">
            <a:extLst>
              <a:ext uri="{FF2B5EF4-FFF2-40B4-BE49-F238E27FC236}">
                <a16:creationId xmlns:a16="http://schemas.microsoft.com/office/drawing/2014/main" id="{F2D65090-0AA2-41D9-33B3-D1E65D048EC0}"/>
              </a:ext>
            </a:extLst>
          </p:cNvPr>
          <p:cNvSpPr/>
          <p:nvPr/>
        </p:nvSpPr>
        <p:spPr>
          <a:xfrm>
            <a:off x="4663620" y="3247112"/>
            <a:ext cx="2013483" cy="52321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4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ZORG DAT IEDEREEN TOT JE RECHT KENT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0156BE9-36CC-1484-0F96-ADAE11A1F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r="14587" b="51250"/>
          <a:stretch>
            <a:fillRect/>
          </a:stretch>
        </p:blipFill>
        <p:spPr bwMode="auto">
          <a:xfrm>
            <a:off x="297476" y="1592671"/>
            <a:ext cx="1566997" cy="157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15C199D6-9B1E-E8E7-F8C2-11FF64B5E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3518" b="49497"/>
          <a:stretch>
            <a:fillRect/>
          </a:stretch>
        </p:blipFill>
        <p:spPr bwMode="auto">
          <a:xfrm>
            <a:off x="2592170" y="1544435"/>
            <a:ext cx="1566997" cy="155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8EE7466-D7DF-202E-03D7-9D4BCEF81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2" r="20855" b="56567"/>
          <a:stretch>
            <a:fillRect/>
          </a:stretch>
        </p:blipFill>
        <p:spPr bwMode="auto">
          <a:xfrm>
            <a:off x="4886864" y="1563278"/>
            <a:ext cx="1566997" cy="157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92AC68D7-D25A-C24D-8D54-2BC4A6B69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r="10317" b="49506"/>
          <a:stretch>
            <a:fillRect/>
          </a:stretch>
        </p:blipFill>
        <p:spPr bwMode="auto">
          <a:xfrm>
            <a:off x="7181558" y="1590673"/>
            <a:ext cx="1567538" cy="15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3">
            <a:extLst>
              <a:ext uri="{FF2B5EF4-FFF2-40B4-BE49-F238E27FC236}">
                <a16:creationId xmlns:a16="http://schemas.microsoft.com/office/drawing/2014/main" id="{037215B1-6F9B-8E00-1706-CE080BA1486E}"/>
              </a:ext>
            </a:extLst>
          </p:cNvPr>
          <p:cNvSpPr/>
          <p:nvPr/>
        </p:nvSpPr>
        <p:spPr>
          <a:xfrm>
            <a:off x="6905898" y="3247112"/>
            <a:ext cx="2013483" cy="1169549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4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ZORG ERVOOR DAT ER IETS GEDAAN WORDT MET WAT LEERLINGEN BELANGRIJK VINDEN</a:t>
            </a:r>
          </a:p>
        </p:txBody>
      </p:sp>
      <p:sp>
        <p:nvSpPr>
          <p:cNvPr id="5" name="Tijdelijke aanduiding voor inhoud 16">
            <a:extLst>
              <a:ext uri="{FF2B5EF4-FFF2-40B4-BE49-F238E27FC236}">
                <a16:creationId xmlns:a16="http://schemas.microsoft.com/office/drawing/2014/main" id="{CCB7F06C-196F-589E-A344-2DC385011512}"/>
              </a:ext>
            </a:extLst>
          </p:cNvPr>
          <p:cNvSpPr txBox="1">
            <a:spLocks/>
          </p:cNvSpPr>
          <p:nvPr/>
        </p:nvSpPr>
        <p:spPr>
          <a:xfrm>
            <a:off x="74233" y="4054591"/>
            <a:ext cx="2013483" cy="4464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80000" marR="0" indent="-180000" algn="l" defTabSz="685800" rtl="0" eaLnBrk="1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8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36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AEEF"/>
              </a:buClr>
              <a:buSzTx/>
              <a:buFont typeface="Systeemlettertype regulier"/>
              <a:buChar char="-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914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3343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772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201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400"/>
              </a:spcBef>
              <a:buClr>
                <a:schemeClr val="bg1"/>
              </a:buClr>
              <a:buSzPct val="100000"/>
            </a:pPr>
            <a:r>
              <a:rPr lang="nl-NL" sz="120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De volwassene is niet de leider, jullie doen het samen</a:t>
            </a:r>
          </a:p>
        </p:txBody>
      </p:sp>
      <p:sp>
        <p:nvSpPr>
          <p:cNvPr id="6" name="Tijdelijke aanduiding voor inhoud 16">
            <a:extLst>
              <a:ext uri="{FF2B5EF4-FFF2-40B4-BE49-F238E27FC236}">
                <a16:creationId xmlns:a16="http://schemas.microsoft.com/office/drawing/2014/main" id="{6AF4FE93-7E2E-B005-3723-D2306A6C630F}"/>
              </a:ext>
            </a:extLst>
          </p:cNvPr>
          <p:cNvSpPr txBox="1">
            <a:spLocks/>
          </p:cNvSpPr>
          <p:nvPr/>
        </p:nvSpPr>
        <p:spPr>
          <a:xfrm>
            <a:off x="2368926" y="3846097"/>
            <a:ext cx="2008288" cy="5191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80000" marR="0" indent="-180000" algn="l" defTabSz="685800" rtl="0" eaLnBrk="1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8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36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AEEF"/>
              </a:buClr>
              <a:buSzTx/>
              <a:buFont typeface="Systeemlettertype regulier"/>
              <a:buChar char="-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914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3343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772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201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400"/>
              </a:spcBef>
              <a:buClr>
                <a:schemeClr val="bg1"/>
              </a:buClr>
              <a:buSzPct val="100000"/>
            </a:pPr>
            <a:r>
              <a:rPr lang="nl-NL" sz="120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Deze toolkit helpt daar </a:t>
            </a:r>
            <a:r>
              <a:rPr lang="nl-NL" sz="12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stap voor stap mee</a:t>
            </a:r>
          </a:p>
        </p:txBody>
      </p:sp>
      <p:sp>
        <p:nvSpPr>
          <p:cNvPr id="8" name="Tijdelijke aanduiding voor inhoud 16">
            <a:extLst>
              <a:ext uri="{FF2B5EF4-FFF2-40B4-BE49-F238E27FC236}">
                <a16:creationId xmlns:a16="http://schemas.microsoft.com/office/drawing/2014/main" id="{677CC02B-BC28-4AF5-A86F-CACC73F1C214}"/>
              </a:ext>
            </a:extLst>
          </p:cNvPr>
          <p:cNvSpPr txBox="1">
            <a:spLocks/>
          </p:cNvSpPr>
          <p:nvPr/>
        </p:nvSpPr>
        <p:spPr>
          <a:xfrm>
            <a:off x="4658424" y="3846097"/>
            <a:ext cx="2070632" cy="5399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80000" marR="0" indent="-180000" algn="l" defTabSz="685800" rtl="0" eaLnBrk="1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8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36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AEEF"/>
              </a:buClr>
              <a:buSzTx/>
              <a:buFont typeface="Systeemlettertype regulier"/>
              <a:buChar char="-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914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3343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772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201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/>
              <a:buChar char="•"/>
            </a:pPr>
            <a:r>
              <a:rPr lang="nl-NL" sz="120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Kinderrechtenpoll</a:t>
            </a:r>
            <a:endParaRPr lang="en-US">
              <a:solidFill>
                <a:srgbClr val="FFFFFF"/>
              </a:solidFill>
              <a:ea typeface="Noto Sans"/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/>
              <a:buChar char="•"/>
            </a:pPr>
            <a:r>
              <a:rPr lang="nl-NL" sz="120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Kinderrechten lessen</a:t>
            </a:r>
            <a:r>
              <a:rPr lang="nl-NL" sz="120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endParaRPr lang="en-US">
              <a:solidFill>
                <a:schemeClr val="bg1"/>
              </a:solidFill>
              <a:ea typeface="Noto Sans"/>
            </a:endParaRPr>
          </a:p>
        </p:txBody>
      </p:sp>
      <p:sp>
        <p:nvSpPr>
          <p:cNvPr id="10" name="Rechthoek 2">
            <a:extLst>
              <a:ext uri="{FF2B5EF4-FFF2-40B4-BE49-F238E27FC236}">
                <a16:creationId xmlns:a16="http://schemas.microsoft.com/office/drawing/2014/main" id="{37323547-859C-1BAE-1C15-987556629ABE}"/>
              </a:ext>
            </a:extLst>
          </p:cNvPr>
          <p:cNvSpPr/>
          <p:nvPr/>
        </p:nvSpPr>
        <p:spPr>
          <a:xfrm rot="21350850">
            <a:off x="394500" y="288845"/>
            <a:ext cx="4685727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 RECHTENRAAD</a:t>
            </a:r>
            <a:endParaRPr kumimoji="0" lang="nl-NL" sz="4000" b="1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8ED02621-8937-2516-EAD8-DD56D2E404C4}"/>
              </a:ext>
            </a:extLst>
          </p:cNvPr>
          <p:cNvSpPr/>
          <p:nvPr/>
        </p:nvSpPr>
        <p:spPr>
          <a:xfrm>
            <a:off x="541921" y="1054873"/>
            <a:ext cx="3091587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BELANGRIJKSTE TAKEN</a:t>
            </a:r>
          </a:p>
        </p:txBody>
      </p:sp>
    </p:spTree>
    <p:extLst>
      <p:ext uri="{BB962C8B-B14F-4D97-AF65-F5344CB8AC3E}">
        <p14:creationId xmlns:p14="http://schemas.microsoft.com/office/powerpoint/2010/main" val="424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73471-4B48-1A32-A579-C54FF560A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4460FBD-BD09-B596-6609-F39F60699F92}"/>
              </a:ext>
            </a:extLst>
          </p:cNvPr>
          <p:cNvSpPr txBox="1"/>
          <p:nvPr/>
        </p:nvSpPr>
        <p:spPr>
          <a:xfrm rot="21346832">
            <a:off x="382222" y="1413741"/>
            <a:ext cx="8379554" cy="231601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noProof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IS </a:t>
            </a:r>
            <a:r>
              <a:rPr lang="nl-NL" sz="48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JULLIE RECHTENRAAD</a:t>
            </a:r>
            <a:endParaRPr lang="nl-NL" sz="48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DIVERS &amp; INCLUSIEF?</a:t>
            </a:r>
            <a:endParaRPr lang="nl-NL" sz="4800" b="1" noProof="0">
              <a:solidFill>
                <a:schemeClr val="bg1"/>
              </a:solidFill>
              <a:highlight>
                <a:srgbClr val="EF7D00"/>
              </a:highligh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nl-NL" sz="18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IEDEREEN HEEFT HET RECHT OP EEN EIGEN MENING EN OM GEHOORD TE WORDEN. DAT STAAT IN HET KINDERRECHTENVERDRAG</a:t>
            </a:r>
            <a:endParaRPr lang="nl-NL" sz="16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2B6041-06C8-24FE-DFBF-7D0B6E48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955"/>
            <a:ext cx="9144000" cy="4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253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EB03C-2B37-B55F-880E-AA9F2D03F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4EC8843-0904-0873-C673-675BBC8EC4D9}"/>
              </a:ext>
            </a:extLst>
          </p:cNvPr>
          <p:cNvSpPr txBox="1"/>
          <p:nvPr/>
        </p:nvSpPr>
        <p:spPr>
          <a:xfrm rot="21346832">
            <a:off x="382224" y="921298"/>
            <a:ext cx="8379554" cy="330090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noProof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SPREKEN JULLIE NAMENS</a:t>
            </a:r>
          </a:p>
          <a:p>
            <a:pPr algn="ctr"/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/>
                <a:ea typeface="Noto Sans"/>
                <a:cs typeface="Noto Sans"/>
              </a:rPr>
              <a:t>ALLE LEERLINGEN</a:t>
            </a:r>
            <a:r>
              <a:rPr lang="nl-NL" sz="48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OP SCHOOL?</a:t>
            </a:r>
            <a:endParaRPr lang="nl-NL" sz="4800" b="1" noProof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  <a:p>
            <a:pPr algn="ctr"/>
            <a:endParaRPr lang="nl-NL" sz="18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SOMMIGE LEERLINGEN WORDEN BETER GEHOORD DAN ANDEREN. BIJVOORBEELD DEGENEN DIE MAKKELIJK HUN MENING DELEN. OF BIJ DE GROOTSTE GROEP HOREN. TERWIJL DE MENING VAN IEDEREEN BELANGRIJK IS.</a:t>
            </a:r>
            <a:endParaRPr lang="nl-NL" sz="1600" b="1" noProof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0A2EE28-CD46-75C5-7862-13EE8230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955"/>
            <a:ext cx="9144000" cy="4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9112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F55F4-12D8-A188-B55E-95DFB8B60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E278BA3-4F47-63A4-43ED-6D77798C0359}"/>
              </a:ext>
            </a:extLst>
          </p:cNvPr>
          <p:cNvSpPr txBox="1"/>
          <p:nvPr/>
        </p:nvSpPr>
        <p:spPr>
          <a:xfrm rot="21346832">
            <a:off x="667424" y="1613794"/>
            <a:ext cx="7809151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OPEN</a:t>
            </a:r>
            <a:endParaRPr lang="nl-NL" sz="60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60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ENVELOP 3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B598183-2456-4437-BDA7-8A6B2B3D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846"/>
            <a:ext cx="9144000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7186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D27F1-91C5-AFA6-36E2-FC35C2C70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F88669BB-FB39-E158-DD3E-4BB2931C777C}"/>
              </a:ext>
            </a:extLst>
          </p:cNvPr>
          <p:cNvSpPr/>
          <p:nvPr/>
        </p:nvSpPr>
        <p:spPr>
          <a:xfrm>
            <a:off x="689372" y="894949"/>
            <a:ext cx="7765256" cy="2939264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>
              <a:spcBef>
                <a:spcPts val="600"/>
              </a:spcBef>
            </a:pPr>
            <a:endParaRPr lang="nl-NL" sz="160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  <a:p>
            <a:pPr>
              <a:spcBef>
                <a:spcPts val="600"/>
              </a:spcBef>
            </a:pPr>
            <a:endParaRPr lang="nl-NL" sz="160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  <a:p>
            <a:pPr>
              <a:spcBef>
                <a:spcPts val="600"/>
              </a:spcBef>
            </a:pPr>
            <a:r>
              <a:rPr lang="nl-NL" sz="160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Een sterke rechtenraad heeft positieve invloed op de school.  Jullie hebben het </a:t>
            </a:r>
            <a:r>
              <a:rPr lang="nl-NL" sz="16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recht om gehoord te worden. Dat betekent niet dat jullie altijd gelijk krijgen, maar wel dat de ideeën en zorgen van leerlingen serieus genomen moeten worden.</a:t>
            </a:r>
          </a:p>
          <a:p>
            <a:pPr>
              <a:spcBef>
                <a:spcPts val="600"/>
              </a:spcBef>
            </a:pPr>
            <a:endParaRPr lang="nl-NL" sz="160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  <a:p>
            <a:pPr>
              <a:spcBef>
                <a:spcPts val="600"/>
              </a:spcBef>
            </a:pPr>
            <a:r>
              <a:rPr lang="nl-NL" sz="1600" b="1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De rol van de volwassene</a:t>
            </a:r>
            <a:r>
              <a:rPr lang="nl-NL" sz="160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 in deze raad is </a:t>
            </a:r>
            <a:r>
              <a:rPr lang="nl-NL" sz="1600" u="sng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niet</a:t>
            </a:r>
            <a:r>
              <a:rPr lang="nl-NL" sz="160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 om te sturen (dat is aan de leerlingen) maar om te ondersteunen en te helpen. </a:t>
            </a:r>
            <a:r>
              <a:rPr lang="nl-NL" sz="1600" b="1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De rol van de schoolleiding </a:t>
            </a:r>
            <a:r>
              <a:rPr lang="nl-NL" sz="160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is om met jullie in gesprek te gaan over de resultaten van dit onderzoek.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FA1E850-868E-407D-2B6A-935B32C8FBF0}"/>
              </a:ext>
            </a:extLst>
          </p:cNvPr>
          <p:cNvSpPr txBox="1"/>
          <p:nvPr/>
        </p:nvSpPr>
        <p:spPr>
          <a:xfrm rot="21346832">
            <a:off x="-436458" y="565627"/>
            <a:ext cx="10016916" cy="80791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EEN STERKE RAAD!</a:t>
            </a:r>
            <a:endParaRPr lang="nl-NL" sz="4800" b="1" noProof="0">
              <a:solidFill>
                <a:schemeClr val="bg1"/>
              </a:solidFill>
              <a:highlight>
                <a:srgbClr val="EF7D00"/>
              </a:highligh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783E90-F8CE-AF7D-35D1-3D267AA8B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846"/>
            <a:ext cx="9144000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A2187-8100-D1FF-4879-6BD3DE277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1564750-3A94-7CFC-1AE8-8966EB4831D4}"/>
              </a:ext>
            </a:extLst>
          </p:cNvPr>
          <p:cNvSpPr txBox="1"/>
          <p:nvPr/>
        </p:nvSpPr>
        <p:spPr>
          <a:xfrm rot="21346832">
            <a:off x="719675" y="716819"/>
            <a:ext cx="7648871" cy="303672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>
              <a:spcAft>
                <a:spcPts val="100"/>
              </a:spcAft>
            </a:pPr>
            <a:r>
              <a:rPr lang="nl-NL" sz="48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OP DE VOLGENDE SLIDE </a:t>
            </a:r>
            <a:r>
              <a:rPr lang="nl-NL" sz="48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VIND JE EEN VIDEO MET EEN </a:t>
            </a:r>
            <a:r>
              <a:rPr lang="nl-NL" sz="4800" b="1" noProof="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OVERZICHT</a:t>
            </a:r>
            <a:endParaRPr lang="nl-NL" sz="4800" b="1" noProof="0" dirty="0">
              <a:solidFill>
                <a:schemeClr val="bg1"/>
              </a:solidFill>
              <a:highlight>
                <a:srgbClr val="EF7D00"/>
              </a:highlight>
              <a:latin typeface="Noto Sans"/>
              <a:ea typeface="Noto Sans"/>
              <a:cs typeface="Noto Sans"/>
            </a:endParaRPr>
          </a:p>
          <a:p>
            <a:pPr algn="ctr">
              <a:spcAft>
                <a:spcPts val="100"/>
              </a:spcAft>
            </a:pPr>
            <a:r>
              <a:rPr lang="nl-NL" sz="48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VAN </a:t>
            </a:r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/>
                <a:ea typeface="Noto Sans"/>
                <a:cs typeface="Noto Sans"/>
              </a:rPr>
              <a:t>TOT JE RECHT </a:t>
            </a:r>
            <a:endParaRPr lang="nl-NL" sz="4800" b="1" noProof="0">
              <a:solidFill>
                <a:schemeClr val="bg1"/>
              </a:solidFill>
              <a:highlight>
                <a:srgbClr val="EF7D00"/>
              </a:highlight>
              <a:latin typeface="Noto Sans"/>
              <a:ea typeface="Noto Sans"/>
              <a:cs typeface="Noto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DAE51-7AE6-9966-B9AE-54649600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846"/>
            <a:ext cx="9144000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242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UNICEF - TOT JE RECHT tijdlijn 1">
            <a:hlinkClick r:id="" action="ppaction://media"/>
            <a:extLst>
              <a:ext uri="{FF2B5EF4-FFF2-40B4-BE49-F238E27FC236}">
                <a16:creationId xmlns:a16="http://schemas.microsoft.com/office/drawing/2014/main" id="{116E7A8F-4ED8-DC56-0868-AFCEFDDCB1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75" y="0"/>
            <a:ext cx="91106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46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3E199-98F3-88AA-306E-9FF8169D5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122EDC4-7FB6-DD95-7459-00BF6553D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781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F2D37A1-67EA-659C-C0E0-AA4EF05526D4}"/>
              </a:ext>
            </a:extLst>
          </p:cNvPr>
          <p:cNvSpPr txBox="1"/>
          <p:nvPr/>
        </p:nvSpPr>
        <p:spPr>
          <a:xfrm rot="21346832">
            <a:off x="667424" y="1613794"/>
            <a:ext cx="7809151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OPEN</a:t>
            </a:r>
            <a:endParaRPr lang="nl-NL" sz="60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60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ENVELOP </a:t>
            </a:r>
            <a:r>
              <a:rPr lang="nl-NL" sz="60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</a:t>
            </a:r>
            <a:r>
              <a:rPr lang="nl-NL" sz="60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896132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E7EB8-C957-534F-EC0E-DE06DDD81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1C57294-8CB3-B3D0-0D36-255C4265E4DA}"/>
              </a:ext>
            </a:extLst>
          </p:cNvPr>
          <p:cNvSpPr/>
          <p:nvPr/>
        </p:nvSpPr>
        <p:spPr>
          <a:xfrm>
            <a:off x="1654629" y="1502300"/>
            <a:ext cx="4049486" cy="230832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04E9831-12E2-EFC8-1A7C-290298A7B2E8}"/>
              </a:ext>
            </a:extLst>
          </p:cNvPr>
          <p:cNvSpPr/>
          <p:nvPr/>
        </p:nvSpPr>
        <p:spPr>
          <a:xfrm>
            <a:off x="3439885" y="811569"/>
            <a:ext cx="4049486" cy="3000819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/>
          </a:p>
          <a:p>
            <a:r>
              <a:rPr lang="nl-NL" sz="1600" b="1">
                <a:latin typeface="Noto Sans"/>
                <a:ea typeface="Noto Sans"/>
                <a:cs typeface="Noto Sans"/>
              </a:rPr>
              <a:t>CHECK OF DE KINDERRECHTENPOLL GOED WERKT</a:t>
            </a:r>
          </a:p>
          <a:p>
            <a:endParaRPr lang="nl-NL"/>
          </a:p>
          <a:p>
            <a:r>
              <a:rPr kumimoji="0" lang="nl-NL" sz="16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o Sans"/>
                <a:ea typeface="Noto Sans"/>
                <a:cs typeface="Noto Sans"/>
                <a:sym typeface="Arial"/>
              </a:rPr>
              <a:t>Scan de QR-code en beantwoord de vragen</a:t>
            </a:r>
            <a:r>
              <a:rPr lang="nl-NL" sz="1600">
                <a:latin typeface="Noto Sans"/>
                <a:ea typeface="Noto Sans"/>
                <a:cs typeface="Noto Sans"/>
              </a:rPr>
              <a:t>. Werkt er iets niet? Of staat jullie school niet in het rijtje? Mail naar </a:t>
            </a:r>
            <a:r>
              <a:rPr lang="nl-NL" sz="1600" dirty="0">
                <a:latin typeface="Noto Sans"/>
                <a:ea typeface="Noto Sans"/>
                <a:cs typeface="Noto Sans"/>
                <a:hlinkClick r:id="rId3"/>
              </a:rPr>
              <a:t>totjerecht@unicef.nl</a:t>
            </a:r>
            <a:r>
              <a:rPr lang="nl-NL" sz="1600">
                <a:latin typeface="Noto Sans"/>
                <a:ea typeface="Noto Sans"/>
                <a:cs typeface="Noto Sans"/>
              </a:rPr>
              <a:t>. </a:t>
            </a:r>
            <a:endParaRPr lang="nl-NL" sz="16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Noto Sans"/>
              <a:ea typeface="Noto Sans"/>
              <a:cs typeface="Noto San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B99B99F-9E24-2256-987C-7970F4444818}"/>
              </a:ext>
            </a:extLst>
          </p:cNvPr>
          <p:cNvSpPr txBox="1"/>
          <p:nvPr/>
        </p:nvSpPr>
        <p:spPr>
          <a:xfrm rot="21346832">
            <a:off x="667424" y="726666"/>
            <a:ext cx="7809151" cy="99257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KINDERRECHTEN</a:t>
            </a: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A3ABB321-3639-BF94-0037-C5D589305C5D}"/>
              </a:ext>
            </a:extLst>
          </p:cNvPr>
          <p:cNvSpPr/>
          <p:nvPr/>
        </p:nvSpPr>
        <p:spPr>
          <a:xfrm>
            <a:off x="2487933" y="466703"/>
            <a:ext cx="1372867" cy="46166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4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TEST DE</a:t>
            </a:r>
          </a:p>
        </p:txBody>
      </p:sp>
      <p:sp>
        <p:nvSpPr>
          <p:cNvPr id="7" name="Rechthoek 3">
            <a:extLst>
              <a:ext uri="{FF2B5EF4-FFF2-40B4-BE49-F238E27FC236}">
                <a16:creationId xmlns:a16="http://schemas.microsoft.com/office/drawing/2014/main" id="{3BBAFAA1-6A30-3135-2B72-68072C3A89FD}"/>
              </a:ext>
            </a:extLst>
          </p:cNvPr>
          <p:cNvSpPr/>
          <p:nvPr/>
        </p:nvSpPr>
        <p:spPr>
          <a:xfrm>
            <a:off x="5923695" y="1432949"/>
            <a:ext cx="883506" cy="46166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4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POLL</a:t>
            </a:r>
          </a:p>
        </p:txBody>
      </p:sp>
      <p:pic>
        <p:nvPicPr>
          <p:cNvPr id="6" name="Afbeelding 5" descr="Afbeelding met patroon, plein, Symmetrie, kunst&#10;&#10;Door AI gegenereerde inhoud is mogelijk onjuist.">
            <a:extLst>
              <a:ext uri="{FF2B5EF4-FFF2-40B4-BE49-F238E27FC236}">
                <a16:creationId xmlns:a16="http://schemas.microsoft.com/office/drawing/2014/main" id="{101AB450-CF7D-07EE-5B81-FC7807B97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" r="1442" b="-481"/>
          <a:stretch>
            <a:fillRect/>
          </a:stretch>
        </p:blipFill>
        <p:spPr>
          <a:xfrm>
            <a:off x="1718602" y="2005187"/>
            <a:ext cx="1630908" cy="162914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0FB6B39-27A2-BF9B-5A2D-169D0CC4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781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A149364-D816-F194-2CF1-5C6676AA02DB}"/>
              </a:ext>
            </a:extLst>
          </p:cNvPr>
          <p:cNvSpPr txBox="1"/>
          <p:nvPr/>
        </p:nvSpPr>
        <p:spPr>
          <a:xfrm rot="21346832">
            <a:off x="667425" y="1152130"/>
            <a:ext cx="7809151" cy="283923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WELKOM IN DE</a:t>
            </a:r>
          </a:p>
          <a:p>
            <a:pPr algn="ctr"/>
            <a:r>
              <a:rPr lang="nl-NL" sz="48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RECHTENRAAD </a:t>
            </a:r>
          </a:p>
          <a:p>
            <a:pPr algn="ctr"/>
            <a:r>
              <a:rPr lang="nl-NL" sz="48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VAN TOT JE RECHT</a:t>
            </a:r>
          </a:p>
          <a:p>
            <a:pPr algn="ctr"/>
            <a:endParaRPr lang="nl-NL" sz="18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OPEN EERST </a:t>
            </a:r>
            <a:r>
              <a:rPr lang="nl-NL" sz="16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ENVELOP 1</a:t>
            </a:r>
            <a:r>
              <a:rPr lang="nl-NL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EN LEES OM DE BEURT DE SLIDES VOOR</a:t>
            </a:r>
            <a:endParaRPr lang="nl-NL" sz="16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637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31D2B-7E27-3331-E909-7C7A1B43C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ECF2219F-2FFB-A5CD-D340-93486CE45057}"/>
              </a:ext>
            </a:extLst>
          </p:cNvPr>
          <p:cNvSpPr/>
          <p:nvPr/>
        </p:nvSpPr>
        <p:spPr>
          <a:xfrm>
            <a:off x="1558471" y="1683803"/>
            <a:ext cx="6027058" cy="1569658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/>
          </a:p>
          <a:p>
            <a:pPr algn="ctr"/>
            <a:endParaRPr lang="nl-NL" sz="1600" b="1">
              <a:ea typeface="Noto Sans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600" b="1">
                <a:latin typeface="Noto Sans"/>
                <a:ea typeface="Noto Sans"/>
                <a:cs typeface="Noto Sans"/>
              </a:rPr>
              <a:t>WE HEBBEN: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nl-NL" sz="1600">
                <a:latin typeface="Noto Sans"/>
                <a:ea typeface="Noto Sans"/>
                <a:cs typeface="Noto Sans"/>
              </a:rPr>
              <a:t>Kennisgemaakt met kinderrechten en </a:t>
            </a:r>
            <a:r>
              <a:rPr lang="nl-NL" sz="1600" b="1">
                <a:latin typeface="Noto Sans"/>
                <a:ea typeface="Noto Sans"/>
                <a:cs typeface="Noto Sans"/>
              </a:rPr>
              <a:t>TOT JE RECHT.</a:t>
            </a:r>
            <a:endParaRPr lang="nl-NL" sz="16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nl-NL" sz="1600">
                <a:latin typeface="Noto Sans"/>
                <a:ea typeface="Noto Sans"/>
                <a:cs typeface="Noto Sans"/>
              </a:rPr>
              <a:t>Acties afgesproken en taken verdeeld.</a:t>
            </a:r>
            <a:endParaRPr lang="nl-NL" sz="16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sz="16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521EF8B-64C6-F42A-A71E-D18BA205764F}"/>
              </a:ext>
            </a:extLst>
          </p:cNvPr>
          <p:cNvSpPr txBox="1"/>
          <p:nvPr/>
        </p:nvSpPr>
        <p:spPr>
          <a:xfrm rot="21346832">
            <a:off x="-436458" y="1032375"/>
            <a:ext cx="10016916" cy="80791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DIT WAS DE BIJEENKOMST</a:t>
            </a:r>
            <a:endParaRPr lang="nl-NL" sz="4800" b="1" noProof="0">
              <a:solidFill>
                <a:schemeClr val="bg1"/>
              </a:solidFill>
              <a:highlight>
                <a:srgbClr val="EF7D00"/>
              </a:highligh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Rechthoek 3">
            <a:extLst>
              <a:ext uri="{FF2B5EF4-FFF2-40B4-BE49-F238E27FC236}">
                <a16:creationId xmlns:a16="http://schemas.microsoft.com/office/drawing/2014/main" id="{FEC4F93C-B47E-7F09-3ABA-06702C6C1670}"/>
              </a:ext>
            </a:extLst>
          </p:cNvPr>
          <p:cNvSpPr/>
          <p:nvPr/>
        </p:nvSpPr>
        <p:spPr>
          <a:xfrm>
            <a:off x="6031234" y="1555536"/>
            <a:ext cx="2655567" cy="46166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4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GEWERKT!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0D952-6B35-6990-A50F-C9714803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849"/>
            <a:ext cx="9144000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444F8-16B1-6A42-9B60-C2D31CE9D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46B0E5A-DA6D-951A-A087-4E2EDC148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849"/>
            <a:ext cx="9144000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CF8BA51-05C4-CB66-714D-38A33360ACEA}"/>
              </a:ext>
            </a:extLst>
          </p:cNvPr>
          <p:cNvSpPr txBox="1"/>
          <p:nvPr/>
        </p:nvSpPr>
        <p:spPr>
          <a:xfrm rot="21346832">
            <a:off x="382222" y="1059800"/>
            <a:ext cx="8379554" cy="302390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VOLGENDE</a:t>
            </a:r>
            <a:endParaRPr lang="nl-NL" sz="60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60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KEER</a:t>
            </a:r>
            <a:endParaRPr lang="nl-NL" sz="6000" b="1" noProof="0">
              <a:solidFill>
                <a:schemeClr val="bg1"/>
              </a:solidFill>
              <a:highlight>
                <a:srgbClr val="EF7D00"/>
              </a:highligh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nl-NL" sz="1800" b="1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  <a:p>
            <a:pPr algn="ctr"/>
            <a:r>
              <a:rPr lang="nl-NL" sz="18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ONDERZOEKEN JULLIE WAT VOLGENS LEERLINGEN GOED GAAT OP SCHOOL </a:t>
            </a:r>
            <a:r>
              <a:rPr lang="nl-NL" sz="18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EN WAT ER BETER ZOU KUNNEN. DIT DOEN JULLIE MET DE UITSLAG </a:t>
            </a:r>
            <a:r>
              <a:rPr lang="nl-NL" sz="18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VAN DE POLL EN DE INGEVULDE WERKBLADEN VAN DE LESSEN.</a:t>
            </a:r>
            <a:endParaRPr lang="nl-NL" sz="18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4674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7676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F8A7F-2624-07A9-8B2D-DD8508C5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Tijdelijke aanduiding voor inhoud 16">
            <a:extLst>
              <a:ext uri="{FF2B5EF4-FFF2-40B4-BE49-F238E27FC236}">
                <a16:creationId xmlns:a16="http://schemas.microsoft.com/office/drawing/2014/main" id="{B21E0DE4-0F96-1E71-6AA4-435AABDEB768}"/>
              </a:ext>
            </a:extLst>
          </p:cNvPr>
          <p:cNvSpPr txBox="1">
            <a:spLocks noGrp="1"/>
          </p:cNvSpPr>
          <p:nvPr>
            <p:ph type="body" sz="half" idx="4294967295"/>
          </p:nvPr>
        </p:nvSpPr>
        <p:spPr>
          <a:xfrm>
            <a:off x="3260105" y="3903180"/>
            <a:ext cx="2623787" cy="75787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150000"/>
              </a:lnSpc>
              <a:defRPr sz="2000"/>
            </a:lvl1pPr>
          </a:lstStyle>
          <a:p>
            <a:pPr marL="0" indent="0" algn="ctr">
              <a:lnSpc>
                <a:spcPct val="100000"/>
              </a:lnSpc>
              <a:spcBef>
                <a:spcPts val="1400"/>
              </a:spcBef>
              <a:buClr>
                <a:schemeClr val="bg1"/>
              </a:buClr>
              <a:buSzPct val="100000"/>
            </a:pPr>
            <a:r>
              <a:rPr lang="nl-NL" sz="140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Kennismaken</a:t>
            </a:r>
            <a:r>
              <a:rPr lang="nl-NL" sz="1400" noProof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 met </a:t>
            </a:r>
            <a:r>
              <a:rPr lang="nl-NL" sz="140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Tot</a:t>
            </a:r>
            <a:r>
              <a:rPr lang="nl-NL" sz="1400" noProof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 je </a:t>
            </a:r>
            <a:r>
              <a:rPr lang="nl-NL" sz="140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Recht</a:t>
            </a:r>
            <a:r>
              <a:rPr lang="nl-NL" sz="1400" noProof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 en acties vastleggen</a:t>
            </a:r>
            <a:r>
              <a:rPr lang="nl-NL" sz="140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.</a:t>
            </a:r>
            <a:endParaRPr lang="nl-NL" sz="1400" noProof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4" name="Rechthoek 2">
            <a:extLst>
              <a:ext uri="{FF2B5EF4-FFF2-40B4-BE49-F238E27FC236}">
                <a16:creationId xmlns:a16="http://schemas.microsoft.com/office/drawing/2014/main" id="{BD619E5F-0FDE-C5E7-4056-6ADD2908A61B}"/>
              </a:ext>
            </a:extLst>
          </p:cNvPr>
          <p:cNvSpPr/>
          <p:nvPr/>
        </p:nvSpPr>
        <p:spPr>
          <a:xfrm rot="21350850">
            <a:off x="451163" y="442573"/>
            <a:ext cx="3638003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PROGRAMMA</a:t>
            </a:r>
            <a:endParaRPr kumimoji="0" lang="nl-NL" sz="4000" b="1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6" name="Rechthoek 3">
            <a:extLst>
              <a:ext uri="{FF2B5EF4-FFF2-40B4-BE49-F238E27FC236}">
                <a16:creationId xmlns:a16="http://schemas.microsoft.com/office/drawing/2014/main" id="{01D5F285-24FD-F229-55A3-FE3C68E48555}"/>
              </a:ext>
            </a:extLst>
          </p:cNvPr>
          <p:cNvSpPr/>
          <p:nvPr/>
        </p:nvSpPr>
        <p:spPr>
          <a:xfrm>
            <a:off x="1284563" y="1118825"/>
            <a:ext cx="3779693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nl-NL" sz="2000" b="1" noProof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BIJEENKOMST</a:t>
            </a:r>
            <a:r>
              <a:rPr lang="nl-NL" sz="20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1</a:t>
            </a:r>
            <a:r>
              <a:rPr lang="nl-NL" sz="2000" b="1" noProof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: </a:t>
            </a:r>
            <a:r>
              <a:rPr lang="nl-NL" sz="20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KICK-START</a:t>
            </a:r>
            <a:endParaRPr lang="nl-NL" sz="2000" b="1" noProof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C02D38-0EA4-10F0-4020-AFB8366DA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2952" y="225980"/>
            <a:ext cx="1689487" cy="1125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8DC8BD4-77F2-5375-FFE5-72CC41F7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175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3B260D8-8508-6095-CE6C-D68BC79EE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0"/>
          <a:stretch>
            <a:fillRect/>
          </a:stretch>
        </p:blipFill>
        <p:spPr bwMode="auto">
          <a:xfrm>
            <a:off x="1110345" y="1690551"/>
            <a:ext cx="1567539" cy="15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17157D0F-BF70-BD90-8175-480778F08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r="20386" b="44231"/>
          <a:stretch>
            <a:fillRect/>
          </a:stretch>
        </p:blipFill>
        <p:spPr bwMode="auto">
          <a:xfrm>
            <a:off x="3788229" y="1723722"/>
            <a:ext cx="1567541" cy="16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8F0706D-F181-E63D-7AB9-153A9ECAC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t="1" r="17200" b="40274"/>
          <a:stretch>
            <a:fillRect/>
          </a:stretch>
        </p:blipFill>
        <p:spPr bwMode="auto">
          <a:xfrm>
            <a:off x="6466114" y="1690551"/>
            <a:ext cx="1567541" cy="1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6">
            <a:extLst>
              <a:ext uri="{FF2B5EF4-FFF2-40B4-BE49-F238E27FC236}">
                <a16:creationId xmlns:a16="http://schemas.microsoft.com/office/drawing/2014/main" id="{01E0D640-CC8D-6F2E-146A-4CCB2D58A20C}"/>
              </a:ext>
            </a:extLst>
          </p:cNvPr>
          <p:cNvSpPr txBox="1">
            <a:spLocks/>
          </p:cNvSpPr>
          <p:nvPr/>
        </p:nvSpPr>
        <p:spPr>
          <a:xfrm>
            <a:off x="5937990" y="3904537"/>
            <a:ext cx="2623787" cy="320521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80000" marR="0" indent="-180000" algn="l" defTabSz="685800" rtl="0" eaLnBrk="1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8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36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AEEF"/>
              </a:buClr>
              <a:buSzTx/>
              <a:buFont typeface="Systeemlettertype regulier"/>
              <a:buChar char="-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914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3343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772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201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400"/>
              </a:spcBef>
              <a:buClr>
                <a:schemeClr val="bg1"/>
              </a:buClr>
              <a:buSzPct val="100000"/>
            </a:pPr>
            <a:r>
              <a:rPr lang="nl-NL" sz="140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Envelop 1 t/m 4 </a:t>
            </a:r>
            <a:br>
              <a:rPr lang="nl-NL" sz="140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</a:br>
            <a:r>
              <a:rPr lang="nl-NL" sz="140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Posters en kinderrechtenpoll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Rechthoek 3">
            <a:extLst>
              <a:ext uri="{FF2B5EF4-FFF2-40B4-BE49-F238E27FC236}">
                <a16:creationId xmlns:a16="http://schemas.microsoft.com/office/drawing/2014/main" id="{C51AF9A2-EF69-94CB-D38D-B74BB150B07C}"/>
              </a:ext>
            </a:extLst>
          </p:cNvPr>
          <p:cNvSpPr/>
          <p:nvPr/>
        </p:nvSpPr>
        <p:spPr>
          <a:xfrm>
            <a:off x="951943" y="3363493"/>
            <a:ext cx="1809068" cy="400107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50 MINUTEN</a:t>
            </a:r>
            <a:endParaRPr lang="nl-NL" sz="20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Rechthoek 3">
            <a:extLst>
              <a:ext uri="{FF2B5EF4-FFF2-40B4-BE49-F238E27FC236}">
                <a16:creationId xmlns:a16="http://schemas.microsoft.com/office/drawing/2014/main" id="{53852B27-88EC-5CBD-C246-9C0FC75DFA30}"/>
              </a:ext>
            </a:extLst>
          </p:cNvPr>
          <p:cNvSpPr/>
          <p:nvPr/>
        </p:nvSpPr>
        <p:spPr>
          <a:xfrm>
            <a:off x="4057905" y="3366091"/>
            <a:ext cx="1028185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DOEL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D22F0D8A-2C1C-11E9-DC9E-7F30B52A01AA}"/>
              </a:ext>
            </a:extLst>
          </p:cNvPr>
          <p:cNvSpPr/>
          <p:nvPr/>
        </p:nvSpPr>
        <p:spPr>
          <a:xfrm>
            <a:off x="6735790" y="3366091"/>
            <a:ext cx="1028185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NODIG</a:t>
            </a:r>
          </a:p>
        </p:txBody>
      </p:sp>
    </p:spTree>
    <p:extLst>
      <p:ext uri="{BB962C8B-B14F-4D97-AF65-F5344CB8AC3E}">
        <p14:creationId xmlns:p14="http://schemas.microsoft.com/office/powerpoint/2010/main" val="38831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E70F8-5877-ADD3-3AC7-754C53F3C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3F07A5-219A-4CA0-611F-37FB22849942}"/>
              </a:ext>
            </a:extLst>
          </p:cNvPr>
          <p:cNvSpPr txBox="1"/>
          <p:nvPr/>
        </p:nvSpPr>
        <p:spPr>
          <a:xfrm rot="21346832">
            <a:off x="728928" y="782798"/>
            <a:ext cx="7686143" cy="357790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MET DE</a:t>
            </a:r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nl-NL" sz="48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RECHTENRAAD </a:t>
            </a:r>
          </a:p>
          <a:p>
            <a:pPr algn="ctr"/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VERBETER JE </a:t>
            </a:r>
            <a:r>
              <a:rPr lang="nl-NL" sz="4800" b="1">
                <a:solidFill>
                  <a:schemeClr val="bg1"/>
                </a:solidFill>
                <a:highlight>
                  <a:srgbClr val="0000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KINDERRECHTEN</a:t>
            </a:r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OP JOUW SCHOOL </a:t>
            </a:r>
            <a:endParaRPr lang="nl-NL" sz="48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nl-NL" sz="18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MAAR WAT ZIJN KINDERRECHTEN EIGENLIJK?</a:t>
            </a:r>
            <a:endParaRPr lang="nl-NL" sz="16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77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media 7" title="Wat zijn kinderrechten? UNICEF is er voor jou! | Kinderrechten">
            <a:hlinkClick r:id="" action="ppaction://media"/>
            <a:extLst>
              <a:ext uri="{FF2B5EF4-FFF2-40B4-BE49-F238E27FC236}">
                <a16:creationId xmlns:a16="http://schemas.microsoft.com/office/drawing/2014/main" id="{0BE0D2EE-1CE9-F844-35E4-5DB82CFE96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75" y="0"/>
            <a:ext cx="91106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41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FF485-E713-0AB5-DD36-7E78989A9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818DA59-F2CC-D3EB-0AEA-CCA78F994A4A}"/>
              </a:ext>
            </a:extLst>
          </p:cNvPr>
          <p:cNvSpPr txBox="1"/>
          <p:nvPr/>
        </p:nvSpPr>
        <p:spPr>
          <a:xfrm rot="21346832">
            <a:off x="667424" y="1613794"/>
            <a:ext cx="7809151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OPEN</a:t>
            </a:r>
            <a:endParaRPr lang="nl-NL" sz="60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60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ENVELOP 2 </a:t>
            </a:r>
          </a:p>
        </p:txBody>
      </p:sp>
    </p:spTree>
    <p:extLst>
      <p:ext uri="{BB962C8B-B14F-4D97-AF65-F5344CB8AC3E}">
        <p14:creationId xmlns:p14="http://schemas.microsoft.com/office/powerpoint/2010/main" val="3142312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Wat is TOT JE RECHT? Leer over kinderrechten op jouw school | Kinderrechten">
            <a:hlinkClick r:id="" action="ppaction://media"/>
            <a:extLst>
              <a:ext uri="{FF2B5EF4-FFF2-40B4-BE49-F238E27FC236}">
                <a16:creationId xmlns:a16="http://schemas.microsoft.com/office/drawing/2014/main" id="{FE659A57-A53B-C071-3B95-CD3B170DB1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75" y="17318"/>
            <a:ext cx="91106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6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F35B6F3-66F2-D850-363B-71E88B585FDF}"/>
              </a:ext>
            </a:extLst>
          </p:cNvPr>
          <p:cNvSpPr txBox="1"/>
          <p:nvPr/>
        </p:nvSpPr>
        <p:spPr>
          <a:xfrm rot="21346832">
            <a:off x="667426" y="1429129"/>
            <a:ext cx="7809151" cy="228524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WAT DOET DE</a:t>
            </a:r>
          </a:p>
          <a:p>
            <a:pPr algn="ctr"/>
            <a:r>
              <a:rPr lang="nl-NL" sz="48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RECHTENRAAD? </a:t>
            </a:r>
          </a:p>
          <a:p>
            <a:pPr algn="ctr"/>
            <a:endParaRPr lang="nl-NL" sz="16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WAT IS JOUW IDEE HIERBIJ?</a:t>
            </a:r>
          </a:p>
          <a:p>
            <a:pPr algn="ctr"/>
            <a:r>
              <a:rPr lang="nl-NL" sz="16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BESPREEK DIT KORT MET ELKAAR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96E6DC9-5A49-A935-1F6C-972B70EB9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955"/>
            <a:ext cx="9144000" cy="4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5229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FC482-ACF4-F313-3AC1-2D4970A8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99C14799-4762-1328-3D86-435E769FD2E6}"/>
              </a:ext>
            </a:extLst>
          </p:cNvPr>
          <p:cNvSpPr/>
          <p:nvPr/>
        </p:nvSpPr>
        <p:spPr>
          <a:xfrm rot="21350850">
            <a:off x="394500" y="288845"/>
            <a:ext cx="4685727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 RECHTENRAAD</a:t>
            </a:r>
            <a:endParaRPr kumimoji="0" lang="nl-NL" sz="4000" b="1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1CCA49-F986-748D-0101-E05B8C387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461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3">
            <a:extLst>
              <a:ext uri="{FF2B5EF4-FFF2-40B4-BE49-F238E27FC236}">
                <a16:creationId xmlns:a16="http://schemas.microsoft.com/office/drawing/2014/main" id="{A0E57510-B690-8799-AF06-0F08BBB9F4C6}"/>
              </a:ext>
            </a:extLst>
          </p:cNvPr>
          <p:cNvSpPr/>
          <p:nvPr/>
        </p:nvSpPr>
        <p:spPr>
          <a:xfrm>
            <a:off x="1189279" y="3402092"/>
            <a:ext cx="3370902" cy="95410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BESTAAT UIT DE LEERLINGENRAAD (OF EEN ANDERE GROEP LEERLINGEN) MET STEUN VAN EEN VOLWASSENE OP SCHOOL</a:t>
            </a:r>
            <a:endParaRPr lang="nl-NL" sz="14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D295BAB9-A793-15C4-D5EC-AD4D6FB3ECD2}"/>
              </a:ext>
            </a:extLst>
          </p:cNvPr>
          <p:cNvSpPr/>
          <p:nvPr/>
        </p:nvSpPr>
        <p:spPr>
          <a:xfrm>
            <a:off x="5020779" y="3363841"/>
            <a:ext cx="2098539" cy="95410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4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KOMT OP VOOR DE RECHTEN VAN LEERLINGEN OP SCHOOL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071E74C-1A0C-D50E-478B-BF38CA45B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16400" b="42371"/>
          <a:stretch>
            <a:fillRect/>
          </a:stretch>
        </p:blipFill>
        <p:spPr bwMode="auto">
          <a:xfrm>
            <a:off x="5254209" y="1517590"/>
            <a:ext cx="1567539" cy="16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7FE55239-43A1-B92B-690B-5CEBF6C13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r="6390" b="42371"/>
          <a:stretch>
            <a:fillRect/>
          </a:stretch>
        </p:blipFill>
        <p:spPr bwMode="auto">
          <a:xfrm>
            <a:off x="2094289" y="1517589"/>
            <a:ext cx="1567538" cy="16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63351E0-9388-A181-B1ED-ECFC23632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955"/>
            <a:ext cx="9144000" cy="4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D9AAAFE4-E94D-8CB1-D32E-C371BB5A908E}"/>
              </a:ext>
            </a:extLst>
          </p:cNvPr>
          <p:cNvSpPr/>
          <p:nvPr/>
        </p:nvSpPr>
        <p:spPr>
          <a:xfrm rot="874176">
            <a:off x="6783008" y="-583560"/>
            <a:ext cx="2726845" cy="83099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26CEAE9-3A2E-2DF1-DFE4-D9DC57D011FF}"/>
              </a:ext>
            </a:extLst>
          </p:cNvPr>
          <p:cNvSpPr/>
          <p:nvPr/>
        </p:nvSpPr>
        <p:spPr>
          <a:xfrm rot="882179">
            <a:off x="6540272" y="193911"/>
            <a:ext cx="2744736" cy="83099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Deelname aan de </a:t>
            </a: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600" b="1"/>
              <a:t>Rechtenraad</a:t>
            </a:r>
            <a:r>
              <a:rPr kumimoji="0" lang="nl-NL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staat goed </a:t>
            </a:r>
            <a:endParaRPr lang="nl-NL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op je </a:t>
            </a:r>
            <a:r>
              <a:rPr kumimoji="0" lang="nl-NL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CV!</a:t>
            </a:r>
            <a:endParaRPr lang="nl-NL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" name="Rechthoek 3">
            <a:extLst>
              <a:ext uri="{FF2B5EF4-FFF2-40B4-BE49-F238E27FC236}">
                <a16:creationId xmlns:a16="http://schemas.microsoft.com/office/drawing/2014/main" id="{A3CF4B09-5ABA-1307-A9DC-C45321BB0266}"/>
              </a:ext>
            </a:extLst>
          </p:cNvPr>
          <p:cNvSpPr/>
          <p:nvPr/>
        </p:nvSpPr>
        <p:spPr>
          <a:xfrm>
            <a:off x="539883" y="1049079"/>
            <a:ext cx="1749359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UITGELEGD</a:t>
            </a:r>
            <a:endParaRPr lang="nl-NL" sz="2000" b="1" noProof="0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521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UNICEF Nederland 2024">
  <a:themeElements>
    <a:clrScheme name="UNICEF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EEF"/>
      </a:accent1>
      <a:accent2>
        <a:srgbClr val="77881C"/>
      </a:accent2>
      <a:accent3>
        <a:srgbClr val="C7A900"/>
      </a:accent3>
      <a:accent4>
        <a:srgbClr val="FFC000"/>
      </a:accent4>
      <a:accent5>
        <a:srgbClr val="FF6C0C"/>
      </a:accent5>
      <a:accent6>
        <a:srgbClr val="E22319"/>
      </a:accent6>
      <a:hlink>
        <a:srgbClr val="0000FF"/>
      </a:hlink>
      <a:folHlink>
        <a:srgbClr val="FF00FF"/>
      </a:folHlink>
    </a:clrScheme>
    <a:fontScheme name="Unicef 2017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cef 201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st" id="{0DB07639-32D8-4C75-9301-7AA6D3AE9E7C}" vid="{80712AA8-66F7-4588-8922-7954672C373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a1cbcb-25f1-408f-a5fc-924274ca6c54" xsi:nil="true"/>
    <lcf76f155ced4ddcb4097134ff3c332f xmlns="b4ee24ad-876c-4529-9df7-a7b6f7cc220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A830301806346AD1B7E5356213CC3" ma:contentTypeVersion="19" ma:contentTypeDescription="Een nieuw document maken." ma:contentTypeScope="" ma:versionID="e71cdd9e871d7d26ae532372638f3de1">
  <xsd:schema xmlns:xsd="http://www.w3.org/2001/XMLSchema" xmlns:xs="http://www.w3.org/2001/XMLSchema" xmlns:p="http://schemas.microsoft.com/office/2006/metadata/properties" xmlns:ns2="b4ee24ad-876c-4529-9df7-a7b6f7cc2209" xmlns:ns3="78a1cbcb-25f1-408f-a5fc-924274ca6c54" targetNamespace="http://schemas.microsoft.com/office/2006/metadata/properties" ma:root="true" ma:fieldsID="1f9069070ed3589f867d2334fc7dc4a6" ns2:_="" ns3:_="">
    <xsd:import namespace="b4ee24ad-876c-4529-9df7-a7b6f7cc2209"/>
    <xsd:import namespace="78a1cbcb-25f1-408f-a5fc-924274ca6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e24ad-876c-4529-9df7-a7b6f7cc2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e61ed0cb-a0d0-4d15-8a8e-b7fb00f1c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1cbcb-25f1-408f-a5fc-924274ca6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b2d8d5-9c7e-4811-aa7a-6489168c7f03}" ma:internalName="TaxCatchAll" ma:showField="CatchAllData" ma:web="78a1cbcb-25f1-408f-a5fc-924274ca6c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8E99F5-11A9-45EF-BD69-20A1566CCEF1}">
  <ds:schemaRefs>
    <ds:schemaRef ds:uri="http://schemas.microsoft.com/office/2006/documentManagement/types"/>
    <ds:schemaRef ds:uri="http://www.w3.org/XML/1998/namespace"/>
    <ds:schemaRef ds:uri="78a1cbcb-25f1-408f-a5fc-924274ca6c54"/>
    <ds:schemaRef ds:uri="http://purl.org/dc/dcmitype/"/>
    <ds:schemaRef ds:uri="b4ee24ad-876c-4529-9df7-a7b6f7cc2209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CE43627-8925-4D50-A424-B2DB2FCE2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02AEDA-C2FD-4BCF-A2E4-5F2A6F6D8D4A}">
  <ds:schemaRefs>
    <ds:schemaRef ds:uri="78a1cbcb-25f1-408f-a5fc-924274ca6c54"/>
    <ds:schemaRef ds:uri="b4ee24ad-876c-4529-9df7-a7b6f7cc22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Jeugd Sjabloon juni2025</Template>
  <TotalTime>0</TotalTime>
  <Words>591</Words>
  <Application>Microsoft Office PowerPoint</Application>
  <PresentationFormat>On-screen Show (16:9)</PresentationFormat>
  <Paragraphs>108</Paragraphs>
  <Slides>22</Slides>
  <Notes>7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UNICEF Nederland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Frederike de Lorijn</dc:creator>
  <cp:lastModifiedBy>Nehemina Osei</cp:lastModifiedBy>
  <cp:revision>113</cp:revision>
  <dcterms:created xsi:type="dcterms:W3CDTF">2025-12-01T08:34:42Z</dcterms:created>
  <dcterms:modified xsi:type="dcterms:W3CDTF">2026-03-17T10:18:08Z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0x01010062DA830301806346AD1B7E5356213CC3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{"FileActivityType":"9","FileActivityTimeStamp":"2025-12-01T11:51:18.137Z","FileActivityUsersOnPage":[{"DisplayName":"Frederike de Lorijn","Id":"fdelorijn@unicef.nl"}],"FileActivityNavigationId":null}</vt:lpwstr>
  </property>
  <property fmtid="{D5CDD505-2E9C-101B-9397-08002B2CF9AE}" pid="7" name="TriggerFlowInfo">
    <vt:lpwstr/>
  </property>
</Properties>
</file>